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4" r:id="rId5"/>
    <p:sldId id="280" r:id="rId6"/>
    <p:sldId id="256" r:id="rId7"/>
    <p:sldId id="258" r:id="rId8"/>
    <p:sldId id="259" r:id="rId9"/>
    <p:sldId id="270" r:id="rId10"/>
    <p:sldId id="272" r:id="rId11"/>
    <p:sldId id="286" r:id="rId12"/>
    <p:sldId id="267" r:id="rId13"/>
    <p:sldId id="264" r:id="rId14"/>
    <p:sldId id="290" r:id="rId15"/>
    <p:sldId id="287" r:id="rId16"/>
    <p:sldId id="298" r:id="rId17"/>
    <p:sldId id="297" r:id="rId18"/>
    <p:sldId id="299" r:id="rId19"/>
    <p:sldId id="289" r:id="rId20"/>
    <p:sldId id="296" r:id="rId21"/>
    <p:sldId id="295" r:id="rId22"/>
    <p:sldId id="304" r:id="rId23"/>
    <p:sldId id="301" r:id="rId24"/>
    <p:sldId id="300" r:id="rId25"/>
    <p:sldId id="291" r:id="rId26"/>
    <p:sldId id="288" r:id="rId27"/>
    <p:sldId id="262" r:id="rId28"/>
    <p:sldId id="271" r:id="rId29"/>
    <p:sldId id="274" r:id="rId30"/>
    <p:sldId id="275" r:id="rId31"/>
    <p:sldId id="277" r:id="rId32"/>
    <p:sldId id="278" r:id="rId33"/>
    <p:sldId id="281" r:id="rId34"/>
    <p:sldId id="268" r:id="rId35"/>
    <p:sldId id="284" r:id="rId36"/>
    <p:sldId id="269" r:id="rId37"/>
    <p:sldId id="302" r:id="rId38"/>
    <p:sldId id="305" r:id="rId39"/>
    <p:sldId id="306" r:id="rId40"/>
    <p:sldId id="293" r:id="rId41"/>
    <p:sldId id="303" r:id="rId42"/>
    <p:sldId id="283" r:id="rId43"/>
    <p:sldId id="282" r:id="rId44"/>
    <p:sldId id="28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72" d="100"/>
          <a:sy n="72" d="100"/>
        </p:scale>
        <p:origin x="3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Tuesday, October 20, 2020</a:t>
            </a:fld>
            <a:endParaRPr lang="en-US" dirty="0"/>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200487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Tuesday, October 20, 2020</a:t>
            </a:fld>
            <a:endParaRPr lang="en-US" dirty="0"/>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224762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Tuesday, October 20, 2020</a:t>
            </a:fld>
            <a:endParaRPr lang="en-US" dirty="0"/>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112408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Tuesday, October 20, 2020</a:t>
            </a:fld>
            <a:endParaRPr lang="en-US" dirty="0"/>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151538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Tuesday, October 20, 2020</a:t>
            </a:fld>
            <a:endParaRPr lang="en-US" dirty="0"/>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49793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Tuesday, October 20, 2020</a:t>
            </a:fld>
            <a:endParaRPr lang="en-US" dirty="0"/>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425631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Tuesday, October 20, 2020</a:t>
            </a:fld>
            <a:endParaRPr lang="en-US" dirty="0"/>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322971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Tuesday, October 20, 2020</a:t>
            </a:fld>
            <a:endParaRPr lang="en-US" dirty="0"/>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241481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Tuesday, October 20, 2020</a:t>
            </a:fld>
            <a:endParaRPr lang="en-US" dirty="0"/>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417220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Tuesday, October 20, 2020</a:t>
            </a:fld>
            <a:endParaRPr lang="en-US" dirty="0"/>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307872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Tuesday, October 20, 2020</a:t>
            </a:fld>
            <a:endParaRPr lang="en-US" dirty="0"/>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197440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Tuesday, October 20, 2020</a:t>
            </a:fld>
            <a:endParaRPr lang="en-US" dirty="0"/>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dirty="0"/>
          </a:p>
        </p:txBody>
      </p:sp>
    </p:spTree>
    <p:extLst>
      <p:ext uri="{BB962C8B-B14F-4D97-AF65-F5344CB8AC3E}">
        <p14:creationId xmlns:p14="http://schemas.microsoft.com/office/powerpoint/2010/main" val="385264813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arcofkingcounty.org/file_download/6ba424a1-3d83-48a7-81cd-69eb1ccab19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dshs.wa.gov/sites/default/files/DDA/dda/documents/2020%20DDA%20Caseload%20and%20Cost%20Report.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rhattendorf@arcofkingcounty.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52.png"/><Relationship Id="rId7" Type="http://schemas.openxmlformats.org/officeDocument/2006/relationships/image" Target="../media/image19.png"/><Relationship Id="rId12" Type="http://schemas.openxmlformats.org/officeDocument/2006/relationships/image" Target="../media/image59.svg"/><Relationship Id="rId2"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image" Target="../media/image55.svg"/><Relationship Id="rId11" Type="http://schemas.openxmlformats.org/officeDocument/2006/relationships/image" Target="../media/image58.png"/><Relationship Id="rId5" Type="http://schemas.openxmlformats.org/officeDocument/2006/relationships/image" Target="../media/image54.png"/><Relationship Id="rId10" Type="http://schemas.openxmlformats.org/officeDocument/2006/relationships/image" Target="../media/image57.svg"/><Relationship Id="rId4" Type="http://schemas.openxmlformats.org/officeDocument/2006/relationships/image" Target="../media/image53.svg"/><Relationship Id="rId9"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arcofkingcounty.org/file_download/2a30b8f1-4b5f-4f03-bb57-56c7bf479deb" TargetMode="Externa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app.leg.wa.gov/DistrictFinder/" TargetMode="Externa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app.leg.wa.gov/DistrictFinder/" TargetMode="Externa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arcofkingcounty.org/advocacy/be-an-informed-voter.html" TargetMode="External"/><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hyperlink" Target="https://arcwa.org/action-center/" TargetMode="External"/><Relationship Id="rId4" Type="http://schemas.openxmlformats.org/officeDocument/2006/relationships/hyperlink" Target="https://arcofkingcountyvoice.blogspot.com/2020/09/how-to-contact-your-legislator-and-what.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rhattendorf@arcofkingcounty.org" TargetMode="External"/><Relationship Id="rId2" Type="http://schemas.openxmlformats.org/officeDocument/2006/relationships/hyperlink" Target="https://signup.e2ma.net/signup/1894973/1898164/" TargetMode="External"/><Relationship Id="rId1" Type="http://schemas.openxmlformats.org/officeDocument/2006/relationships/slideLayout" Target="../slideLayouts/slideLayout4.xml"/><Relationship Id="rId4" Type="http://schemas.openxmlformats.org/officeDocument/2006/relationships/hyperlink" Target="mailto:rtatsuda@arcofkingcounty.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rcofkingcountyvoice.blogspot.com/2020/09/dda-budget-request-for-fy-2021-23.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arcofkingcountyvoice.blogspot.com/2020/09/altsa-budget-request-for-fy-2021-23.html"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78AEB846-2E08-451A-B49B-60622605D2C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85" r="1" b="1"/>
          <a:stretch/>
        </p:blipFill>
        <p:spPr>
          <a:xfrm>
            <a:off x="457200" y="457200"/>
            <a:ext cx="11277600" cy="5943600"/>
          </a:xfrm>
          <a:prstGeom prst="rect">
            <a:avLst/>
          </a:prstGeom>
        </p:spPr>
      </p:pic>
    </p:spTree>
    <p:extLst>
      <p:ext uri="{BB962C8B-B14F-4D97-AF65-F5344CB8AC3E}">
        <p14:creationId xmlns:p14="http://schemas.microsoft.com/office/powerpoint/2010/main" val="2043862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085F05-C8E6-4F6B-ACA9-F511A0AF1A04}"/>
              </a:ext>
            </a:extLst>
          </p:cNvPr>
          <p:cNvSpPr/>
          <p:nvPr/>
        </p:nvSpPr>
        <p:spPr>
          <a:xfrm>
            <a:off x="838560" y="702721"/>
            <a:ext cx="10537010" cy="5034199"/>
          </a:xfrm>
          <a:prstGeom prst="rect">
            <a:avLst/>
          </a:prstGeom>
        </p:spPr>
        <p:txBody>
          <a:bodyPr wrap="square">
            <a:spAutoFit/>
          </a:bodyPr>
          <a:lstStyle/>
          <a:p>
            <a:r>
              <a:rPr lang="en-US" sz="4000" b="1" spc="300" dirty="0">
                <a:latin typeface="+mj-lt"/>
                <a:ea typeface="Calibri" panose="020F0502020204030204" pitchFamily="34" charset="0"/>
              </a:rPr>
              <a:t>For People with Disabilities, </a:t>
            </a:r>
            <a:br>
              <a:rPr lang="en-US" sz="4000" b="1" spc="300" dirty="0">
                <a:latin typeface="+mj-lt"/>
                <a:ea typeface="Calibri" panose="020F0502020204030204" pitchFamily="34" charset="0"/>
              </a:rPr>
            </a:br>
            <a:r>
              <a:rPr lang="en-US" sz="4000" b="1" spc="300" dirty="0">
                <a:latin typeface="+mj-lt"/>
                <a:ea typeface="Calibri" panose="020F0502020204030204" pitchFamily="34" charset="0"/>
              </a:rPr>
              <a:t>This Could Mean:</a:t>
            </a:r>
            <a:br>
              <a:rPr lang="en-US" sz="3200" b="1" dirty="0">
                <a:latin typeface="+mj-lt"/>
                <a:ea typeface="Calibri" panose="020F0502020204030204" pitchFamily="34" charset="0"/>
              </a:rPr>
            </a:br>
            <a:endParaRPr lang="en-US" sz="2000" b="1" dirty="0">
              <a:latin typeface="+mj-lt"/>
              <a:ea typeface="Calibri" panose="020F0502020204030204" pitchFamily="34" charset="0"/>
            </a:endParaRPr>
          </a:p>
          <a:p>
            <a:pPr marL="342900" indent="-342900">
              <a:lnSpc>
                <a:spcPct val="105000"/>
              </a:lnSpc>
              <a:spcAft>
                <a:spcPts val="800"/>
              </a:spcAft>
              <a:buFont typeface="Symbol" panose="05050102010706020507" pitchFamily="18" charset="2"/>
              <a:buChar char=""/>
            </a:pPr>
            <a:r>
              <a:rPr lang="en-US" sz="2400" dirty="0">
                <a:ea typeface="Times New Roman" panose="02020603050405020304" pitchFamily="18" charset="0"/>
              </a:rPr>
              <a:t>Losing your job, and connections to friends</a:t>
            </a:r>
            <a:endParaRPr lang="en-US" sz="2400" dirty="0"/>
          </a:p>
          <a:p>
            <a:pPr marL="342900" lvl="0" indent="-342900">
              <a:lnSpc>
                <a:spcPct val="105000"/>
              </a:lnSpc>
              <a:spcBef>
                <a:spcPts val="0"/>
              </a:spcBef>
              <a:spcAft>
                <a:spcPts val="800"/>
              </a:spcAft>
              <a:buFont typeface="Symbol" panose="05050102010706020507" pitchFamily="18" charset="2"/>
              <a:buChar char=""/>
            </a:pPr>
            <a:r>
              <a:rPr lang="en-US" sz="2400" dirty="0">
                <a:effectLst/>
                <a:latin typeface="+mj-lt"/>
                <a:ea typeface="Times New Roman" panose="02020603050405020304" pitchFamily="18" charset="0"/>
              </a:rPr>
              <a:t>Losing mobility, and being </a:t>
            </a:r>
            <a:r>
              <a:rPr lang="en-US" sz="2400" dirty="0">
                <a:latin typeface="+mj-lt"/>
                <a:ea typeface="Times New Roman" panose="02020603050405020304" pitchFamily="18" charset="0"/>
              </a:rPr>
              <a:t>hospitalized</a:t>
            </a:r>
          </a:p>
          <a:p>
            <a:pPr marL="342900" indent="-342900">
              <a:lnSpc>
                <a:spcPct val="105000"/>
              </a:lnSpc>
              <a:spcAft>
                <a:spcPts val="800"/>
              </a:spcAft>
              <a:buFont typeface="Symbol" panose="05050102010706020507" pitchFamily="18" charset="2"/>
              <a:buChar char=""/>
            </a:pPr>
            <a:r>
              <a:rPr lang="en-US" sz="2400" dirty="0">
                <a:ea typeface="Times New Roman" panose="02020603050405020304" pitchFamily="18" charset="0"/>
              </a:rPr>
              <a:t>Losing your home, because you can’t live </a:t>
            </a:r>
            <a:br>
              <a:rPr lang="en-US" sz="2400" dirty="0">
                <a:ea typeface="Times New Roman" panose="02020603050405020304" pitchFamily="18" charset="0"/>
              </a:rPr>
            </a:br>
            <a:r>
              <a:rPr lang="en-US" sz="2400" dirty="0">
                <a:ea typeface="Times New Roman" panose="02020603050405020304" pitchFamily="18" charset="0"/>
              </a:rPr>
              <a:t>independently </a:t>
            </a:r>
            <a:endParaRPr lang="en-US" sz="2400" dirty="0">
              <a:effectLst/>
              <a:latin typeface="+mj-lt"/>
              <a:ea typeface="Times New Roman" panose="02020603050405020304" pitchFamily="18" charset="0"/>
            </a:endParaRPr>
          </a:p>
          <a:p>
            <a:pPr lvl="0">
              <a:lnSpc>
                <a:spcPct val="105000"/>
              </a:lnSpc>
              <a:spcBef>
                <a:spcPts val="0"/>
              </a:spcBef>
              <a:spcAft>
                <a:spcPts val="800"/>
              </a:spcAft>
            </a:pPr>
            <a:r>
              <a:rPr lang="en-US" sz="2400" dirty="0">
                <a:effectLst/>
                <a:latin typeface="+mj-lt"/>
                <a:ea typeface="Times New Roman" panose="02020603050405020304" pitchFamily="18" charset="0"/>
              </a:rPr>
              <a:t>More people may experience </a:t>
            </a:r>
            <a:r>
              <a:rPr lang="en-US" sz="2400" b="1" dirty="0">
                <a:effectLst/>
                <a:latin typeface="+mj-lt"/>
                <a:ea typeface="Times New Roman" panose="02020603050405020304" pitchFamily="18" charset="0"/>
              </a:rPr>
              <a:t>health crisis</a:t>
            </a:r>
          </a:p>
          <a:p>
            <a:pPr lvl="0">
              <a:lnSpc>
                <a:spcPct val="105000"/>
              </a:lnSpc>
              <a:spcBef>
                <a:spcPts val="0"/>
              </a:spcBef>
              <a:spcAft>
                <a:spcPts val="800"/>
              </a:spcAft>
            </a:pPr>
            <a:r>
              <a:rPr lang="en-US" sz="2400" dirty="0">
                <a:latin typeface="+mj-lt"/>
              </a:rPr>
              <a:t>More families may face </a:t>
            </a:r>
            <a:r>
              <a:rPr lang="en-US" sz="2400" b="1" dirty="0">
                <a:latin typeface="+mj-lt"/>
              </a:rPr>
              <a:t>economic crises </a:t>
            </a:r>
            <a:br>
              <a:rPr lang="en-US" sz="2400" dirty="0">
                <a:latin typeface="+mj-lt"/>
              </a:rPr>
            </a:br>
            <a:endParaRPr lang="en-US" sz="1200" dirty="0">
              <a:effectLst/>
              <a:latin typeface="+mj-lt"/>
            </a:endParaRPr>
          </a:p>
          <a:p>
            <a:r>
              <a:rPr lang="en-US" sz="2400" dirty="0">
                <a:latin typeface="+mj-lt"/>
                <a:ea typeface="Calibri" panose="020F0502020204030204" pitchFamily="34" charset="0"/>
              </a:rPr>
              <a:t>Community supports are a lifeline</a:t>
            </a:r>
          </a:p>
        </p:txBody>
      </p:sp>
      <p:pic>
        <p:nvPicPr>
          <p:cNvPr id="6" name="Graphic 5" descr="Exclamation mark">
            <a:extLst>
              <a:ext uri="{FF2B5EF4-FFF2-40B4-BE49-F238E27FC236}">
                <a16:creationId xmlns:a16="http://schemas.microsoft.com/office/drawing/2014/main" id="{7C80660E-F8D4-4F5E-AB96-E62F726FC6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6499" y="2097832"/>
            <a:ext cx="2660325" cy="2944157"/>
          </a:xfrm>
          <a:prstGeom prst="rect">
            <a:avLst/>
          </a:prstGeom>
        </p:spPr>
      </p:pic>
      <p:pic>
        <p:nvPicPr>
          <p:cNvPr id="14" name="Graphic 13" descr="Worried face outline">
            <a:extLst>
              <a:ext uri="{FF2B5EF4-FFF2-40B4-BE49-F238E27FC236}">
                <a16:creationId xmlns:a16="http://schemas.microsoft.com/office/drawing/2014/main" id="{C233AFA0-EF54-490C-89C3-FCCDE8B18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90891" y="1605569"/>
            <a:ext cx="3646862" cy="3646862"/>
          </a:xfrm>
          <a:prstGeom prst="rect">
            <a:avLst/>
          </a:prstGeom>
        </p:spPr>
      </p:pic>
    </p:spTree>
    <p:extLst>
      <p:ext uri="{BB962C8B-B14F-4D97-AF65-F5344CB8AC3E}">
        <p14:creationId xmlns:p14="http://schemas.microsoft.com/office/powerpoint/2010/main" val="2659634437"/>
      </p:ext>
    </p:extLst>
  </p:cSld>
  <p:clrMapOvr>
    <a:masterClrMapping/>
  </p:clrMapOvr>
  <mc:AlternateContent xmlns:mc="http://schemas.openxmlformats.org/markup-compatibility/2006" xmlns:p14="http://schemas.microsoft.com/office/powerpoint/2010/main">
    <mc:Choice Requires="p14">
      <p:transition spd="slow" p14:dur="2000" advTm="13967"/>
    </mc:Choice>
    <mc:Fallback xmlns="">
      <p:transition spd="slow" advTm="139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456BF119-7001-4D78-B708-15AB71D92955}"/>
              </a:ext>
            </a:extLst>
          </p:cNvPr>
          <p:cNvSpPr txBox="1"/>
          <p:nvPr/>
        </p:nvSpPr>
        <p:spPr>
          <a:xfrm>
            <a:off x="387927" y="1028701"/>
            <a:ext cx="3248863" cy="3020785"/>
          </a:xfrm>
          <a:prstGeom prst="rect">
            <a:avLst/>
          </a:prstGeom>
        </p:spPr>
        <p:txBody>
          <a:bodyPr vert="horz" lIns="0" tIns="0" rIns="0" bIns="0" rtlCol="0" anchor="b">
            <a:normAutofit/>
          </a:bodyPr>
          <a:lstStyle/>
          <a:p>
            <a:pPr algn="r">
              <a:spcBef>
                <a:spcPct val="0"/>
              </a:spcBef>
              <a:spcAft>
                <a:spcPts val="600"/>
              </a:spcAft>
            </a:pPr>
            <a:r>
              <a:rPr lang="en-US" sz="3200" b="1" cap="all" spc="700">
                <a:solidFill>
                  <a:schemeClr val="bg1"/>
                </a:solidFill>
                <a:latin typeface="+mj-lt"/>
                <a:ea typeface="+mj-ea"/>
                <a:cs typeface="+mj-cs"/>
              </a:rPr>
              <a:t>DDA RATIONALE</a:t>
            </a:r>
          </a:p>
        </p:txBody>
      </p:sp>
      <p:sp>
        <p:nvSpPr>
          <p:cNvPr id="2" name="TextBox 1">
            <a:extLst>
              <a:ext uri="{FF2B5EF4-FFF2-40B4-BE49-F238E27FC236}">
                <a16:creationId xmlns:a16="http://schemas.microsoft.com/office/drawing/2014/main" id="{6B91867F-B629-4B67-83A9-9342B00B59DF}"/>
              </a:ext>
            </a:extLst>
          </p:cNvPr>
          <p:cNvSpPr txBox="1"/>
          <p:nvPr/>
        </p:nvSpPr>
        <p:spPr>
          <a:xfrm>
            <a:off x="4665441" y="303792"/>
            <a:ext cx="6273972" cy="6256805"/>
          </a:xfrm>
          <a:prstGeom prst="rect">
            <a:avLst/>
          </a:prstGeom>
        </p:spPr>
        <p:txBody>
          <a:bodyPr rot="0" spcFirstLastPara="0" vertOverflow="overflow" horzOverflow="overflow" vert="horz" lIns="0" tIns="0" rIns="0" bIns="0" numCol="1" spcCol="0" rtlCol="0" fromWordArt="0" anchorCtr="0" forceAA="0" compatLnSpc="1">
            <a:prstTxWarp prst="textNoShape">
              <a:avLst/>
            </a:prstTxWarp>
            <a:noAutofit/>
          </a:bodyPr>
          <a:lstStyle/>
          <a:p>
            <a:pPr marL="342900" indent="-228600">
              <a:lnSpc>
                <a:spcPct val="110000"/>
              </a:lnSpc>
              <a:spcAft>
                <a:spcPts val="600"/>
              </a:spcAft>
              <a:buFont typeface="Arial" panose="020B0604020202020204" pitchFamily="34" charset="0"/>
              <a:buChar char="•"/>
            </a:pPr>
            <a:r>
              <a:rPr lang="en-US" sz="2000" dirty="0"/>
              <a:t>It is not clear who is most at risk under the DDA scenario. DDA said it looked at subfactors and tried to protect some. But ultimately their eligibility change was based on how much they had to cut.</a:t>
            </a:r>
            <a:br>
              <a:rPr lang="en-US" sz="2000" dirty="0"/>
            </a:br>
            <a:endParaRPr lang="en-US" sz="2000" dirty="0"/>
          </a:p>
          <a:p>
            <a:pPr marL="342900" indent="-228600">
              <a:lnSpc>
                <a:spcPct val="110000"/>
              </a:lnSpc>
              <a:spcAft>
                <a:spcPts val="600"/>
              </a:spcAft>
              <a:buFont typeface="Arial" panose="020B0604020202020204" pitchFamily="34" charset="0"/>
              <a:buChar char="•"/>
            </a:pPr>
            <a:r>
              <a:rPr lang="en-US" sz="2000" dirty="0"/>
              <a:t>There seems to be an assumption that people who need more types of care are more vulnerable (say 3, instead of 2). Certain factors appear to have more weight than others. It is not clear what those factors are</a:t>
            </a:r>
          </a:p>
          <a:p>
            <a:pPr marL="342900" indent="-228600">
              <a:lnSpc>
                <a:spcPct val="110000"/>
              </a:lnSpc>
              <a:spcAft>
                <a:spcPts val="600"/>
              </a:spcAft>
              <a:buFont typeface="Arial" panose="020B0604020202020204" pitchFamily="34" charset="0"/>
              <a:buChar char="•"/>
            </a:pPr>
            <a:endParaRPr lang="en-US" sz="2000" dirty="0"/>
          </a:p>
          <a:p>
            <a:pPr marL="342900" indent="-228600">
              <a:lnSpc>
                <a:spcPct val="110000"/>
              </a:lnSpc>
              <a:spcAft>
                <a:spcPts val="600"/>
              </a:spcAft>
              <a:buFont typeface="Arial" panose="020B0604020202020204" pitchFamily="34" charset="0"/>
              <a:buChar char="•"/>
            </a:pPr>
            <a:r>
              <a:rPr lang="en-US" sz="2000" dirty="0"/>
              <a:t>NOTE: Some DDA clients also have ALTSA support. Adult Family Homes are through ALTSA. In ALTSA proposed cuts, 305 DDA clients living in an AFH would lose their AFH eligibility</a:t>
            </a:r>
          </a:p>
          <a:p>
            <a:pPr marL="342900" indent="-228600">
              <a:lnSpc>
                <a:spcPct val="11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124227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FCC535-F368-497D-9E47-898F8F0D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F22A83-3D05-4CB0-A762-1C8D694DCCE3}"/>
              </a:ext>
            </a:extLst>
          </p:cNvPr>
          <p:cNvPicPr>
            <a:picLocks noChangeAspect="1"/>
          </p:cNvPicPr>
          <p:nvPr/>
        </p:nvPicPr>
        <p:blipFill rotWithShape="1">
          <a:blip r:embed="rId2"/>
          <a:srcRect b="881"/>
          <a:stretch/>
        </p:blipFill>
        <p:spPr>
          <a:xfrm>
            <a:off x="20" y="10"/>
            <a:ext cx="12191979" cy="6857990"/>
          </a:xfrm>
          <a:prstGeom prst="rect">
            <a:avLst/>
          </a:prstGeom>
        </p:spPr>
      </p:pic>
    </p:spTree>
    <p:extLst>
      <p:ext uri="{BB962C8B-B14F-4D97-AF65-F5344CB8AC3E}">
        <p14:creationId xmlns:p14="http://schemas.microsoft.com/office/powerpoint/2010/main" val="72587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E2090304-F333-45D3-8AAF-35668C5E0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17" y="159270"/>
            <a:ext cx="8239085" cy="6197142"/>
          </a:xfrm>
          <a:prstGeom prst="rect">
            <a:avLst/>
          </a:prstGeom>
        </p:spPr>
      </p:pic>
    </p:spTree>
    <p:extLst>
      <p:ext uri="{BB962C8B-B14F-4D97-AF65-F5344CB8AC3E}">
        <p14:creationId xmlns:p14="http://schemas.microsoft.com/office/powerpoint/2010/main" val="310355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 pie chart&#10;&#10;Description automatically generated">
            <a:extLst>
              <a:ext uri="{FF2B5EF4-FFF2-40B4-BE49-F238E27FC236}">
                <a16:creationId xmlns:a16="http://schemas.microsoft.com/office/drawing/2014/main" id="{8EC54BAD-8465-44F1-9089-D50406B10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94" y="60059"/>
            <a:ext cx="10582183" cy="6347381"/>
          </a:xfrm>
          <a:prstGeom prst="rect">
            <a:avLst/>
          </a:prstGeom>
        </p:spPr>
      </p:pic>
    </p:spTree>
    <p:extLst>
      <p:ext uri="{BB962C8B-B14F-4D97-AF65-F5344CB8AC3E}">
        <p14:creationId xmlns:p14="http://schemas.microsoft.com/office/powerpoint/2010/main" val="175047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F47CFCDB-C2F6-4DAC-B597-7E264B68A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73" y="1068511"/>
            <a:ext cx="11994299" cy="4243227"/>
          </a:xfrm>
          <a:prstGeom prst="rect">
            <a:avLst/>
          </a:prstGeom>
        </p:spPr>
      </p:pic>
    </p:spTree>
    <p:extLst>
      <p:ext uri="{BB962C8B-B14F-4D97-AF65-F5344CB8AC3E}">
        <p14:creationId xmlns:p14="http://schemas.microsoft.com/office/powerpoint/2010/main" val="88799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text&#10;&#10;Description automatically generated">
            <a:extLst>
              <a:ext uri="{FF2B5EF4-FFF2-40B4-BE49-F238E27FC236}">
                <a16:creationId xmlns:a16="http://schemas.microsoft.com/office/drawing/2014/main" id="{58440B86-610B-4701-A07D-0E29B4477C68}"/>
              </a:ext>
            </a:extLst>
          </p:cNvPr>
          <p:cNvPicPr>
            <a:picLocks noChangeAspect="1"/>
          </p:cNvPicPr>
          <p:nvPr/>
        </p:nvPicPr>
        <p:blipFill>
          <a:blip r:embed="rId2"/>
          <a:stretch>
            <a:fillRect/>
          </a:stretch>
        </p:blipFill>
        <p:spPr>
          <a:xfrm>
            <a:off x="648305" y="1345936"/>
            <a:ext cx="10339010" cy="4976509"/>
          </a:xfrm>
          <a:prstGeom prst="rect">
            <a:avLst/>
          </a:prstGeom>
        </p:spPr>
      </p:pic>
      <p:sp>
        <p:nvSpPr>
          <p:cNvPr id="5" name="TextBox 4">
            <a:extLst>
              <a:ext uri="{FF2B5EF4-FFF2-40B4-BE49-F238E27FC236}">
                <a16:creationId xmlns:a16="http://schemas.microsoft.com/office/drawing/2014/main" id="{2FEF64DC-11C2-4BAD-B912-0F4F20800A5F}"/>
              </a:ext>
            </a:extLst>
          </p:cNvPr>
          <p:cNvSpPr txBox="1"/>
          <p:nvPr/>
        </p:nvSpPr>
        <p:spPr>
          <a:xfrm>
            <a:off x="732971" y="430590"/>
            <a:ext cx="108832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venir Next LT Pro"/>
              </a:rPr>
              <a:t>Models show people at risk of losing all support have “Classification Levels” up to E assessment. In this sample, the person is an A Low.</a:t>
            </a:r>
            <a:endParaRPr lang="en-US" dirty="0">
              <a:latin typeface="Avenir Next LT Pro Light"/>
            </a:endParaRPr>
          </a:p>
        </p:txBody>
      </p:sp>
    </p:spTree>
    <p:extLst>
      <p:ext uri="{BB962C8B-B14F-4D97-AF65-F5344CB8AC3E}">
        <p14:creationId xmlns:p14="http://schemas.microsoft.com/office/powerpoint/2010/main" val="109167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70287-85CF-4EFF-A927-1940DE3F7805}"/>
              </a:ext>
            </a:extLst>
          </p:cNvPr>
          <p:cNvPicPr>
            <a:picLocks noChangeAspect="1"/>
          </p:cNvPicPr>
          <p:nvPr/>
        </p:nvPicPr>
        <p:blipFill>
          <a:blip r:embed="rId2"/>
          <a:stretch>
            <a:fillRect/>
          </a:stretch>
        </p:blipFill>
        <p:spPr>
          <a:xfrm>
            <a:off x="536251" y="594193"/>
            <a:ext cx="9362351" cy="5750761"/>
          </a:xfrm>
          <a:prstGeom prst="rect">
            <a:avLst/>
          </a:prstGeom>
        </p:spPr>
      </p:pic>
      <p:sp>
        <p:nvSpPr>
          <p:cNvPr id="3" name="TextBox 2">
            <a:extLst>
              <a:ext uri="{FF2B5EF4-FFF2-40B4-BE49-F238E27FC236}">
                <a16:creationId xmlns:a16="http://schemas.microsoft.com/office/drawing/2014/main" id="{E1125DC0-780A-4B27-8AD0-3878AA1F7F02}"/>
              </a:ext>
            </a:extLst>
          </p:cNvPr>
          <p:cNvSpPr txBox="1"/>
          <p:nvPr/>
        </p:nvSpPr>
        <p:spPr>
          <a:xfrm>
            <a:off x="9809826" y="275209"/>
            <a:ext cx="1997476" cy="5632311"/>
          </a:xfrm>
          <a:prstGeom prst="rect">
            <a:avLst/>
          </a:prstGeom>
          <a:noFill/>
        </p:spPr>
        <p:txBody>
          <a:bodyPr wrap="square" rtlCol="0">
            <a:spAutoFit/>
          </a:bodyPr>
          <a:lstStyle/>
          <a:p>
            <a:r>
              <a:rPr lang="en-US" dirty="0"/>
              <a:t>This shows the cuts DDA expects. They go as deep as E medium.  What is not clear is what protects some clients rated E medium, but not others. DDA uses  Intermediate Care Facility for Individuals with Intellectual Disabilities Level of Care (ICF/IID LOC), and/or the Nursing Facility Level of Care assessments</a:t>
            </a:r>
          </a:p>
        </p:txBody>
      </p:sp>
    </p:spTree>
    <p:extLst>
      <p:ext uri="{BB962C8B-B14F-4D97-AF65-F5344CB8AC3E}">
        <p14:creationId xmlns:p14="http://schemas.microsoft.com/office/powerpoint/2010/main" val="3423953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EF64DC-11C2-4BAD-B912-0F4F20800A5F}"/>
              </a:ext>
            </a:extLst>
          </p:cNvPr>
          <p:cNvSpPr txBox="1"/>
          <p:nvPr/>
        </p:nvSpPr>
        <p:spPr>
          <a:xfrm>
            <a:off x="732971" y="395079"/>
            <a:ext cx="108832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venir Next LT Pro Light"/>
              </a:rPr>
              <a:t>Client eligibility proposals: </a:t>
            </a:r>
            <a:br>
              <a:rPr lang="en-US" dirty="0">
                <a:latin typeface="Avenir Next LT Pro Light"/>
              </a:rPr>
            </a:br>
            <a:r>
              <a:rPr lang="en-US" dirty="0">
                <a:effectLst/>
                <a:hlinkClick r:id="rId2"/>
              </a:rPr>
              <a:t>https://arcofkingcounty.org/file_download/6ba424a1-3d83-48a7-81cd-69eb1ccab19e</a:t>
            </a:r>
            <a:endParaRPr lang="en-US" dirty="0">
              <a:effectLst/>
            </a:endParaRPr>
          </a:p>
        </p:txBody>
      </p:sp>
      <p:pic>
        <p:nvPicPr>
          <p:cNvPr id="3" name="Picture 2">
            <a:extLst>
              <a:ext uri="{FF2B5EF4-FFF2-40B4-BE49-F238E27FC236}">
                <a16:creationId xmlns:a16="http://schemas.microsoft.com/office/drawing/2014/main" id="{BC8AE56C-AE30-4AB2-B99E-CA9A8B04B19A}"/>
              </a:ext>
            </a:extLst>
          </p:cNvPr>
          <p:cNvPicPr>
            <a:picLocks noChangeAspect="1"/>
          </p:cNvPicPr>
          <p:nvPr/>
        </p:nvPicPr>
        <p:blipFill>
          <a:blip r:embed="rId3"/>
          <a:stretch>
            <a:fillRect/>
          </a:stretch>
        </p:blipFill>
        <p:spPr>
          <a:xfrm>
            <a:off x="412810" y="1312917"/>
            <a:ext cx="11523615" cy="3650897"/>
          </a:xfrm>
          <a:prstGeom prst="rect">
            <a:avLst/>
          </a:prstGeom>
        </p:spPr>
      </p:pic>
      <p:sp>
        <p:nvSpPr>
          <p:cNvPr id="2" name="TextBox 1">
            <a:extLst>
              <a:ext uri="{FF2B5EF4-FFF2-40B4-BE49-F238E27FC236}">
                <a16:creationId xmlns:a16="http://schemas.microsoft.com/office/drawing/2014/main" id="{0015FDC5-B2A2-47C3-A5CB-EC68DD4DAC96}"/>
              </a:ext>
            </a:extLst>
          </p:cNvPr>
          <p:cNvSpPr txBox="1"/>
          <p:nvPr/>
        </p:nvSpPr>
        <p:spPr>
          <a:xfrm>
            <a:off x="6942337" y="4154750"/>
            <a:ext cx="3932809" cy="1200329"/>
          </a:xfrm>
          <a:prstGeom prst="rect">
            <a:avLst/>
          </a:prstGeom>
          <a:noFill/>
        </p:spPr>
        <p:txBody>
          <a:bodyPr wrap="square" rtlCol="0">
            <a:spAutoFit/>
          </a:bodyPr>
          <a:lstStyle/>
          <a:p>
            <a:r>
              <a:rPr lang="en-US" dirty="0"/>
              <a:t>This shows the Supported Living and Group Home classifications for Community Residential; they show cuts up to level 6</a:t>
            </a:r>
          </a:p>
        </p:txBody>
      </p:sp>
    </p:spTree>
    <p:extLst>
      <p:ext uri="{BB962C8B-B14F-4D97-AF65-F5344CB8AC3E}">
        <p14:creationId xmlns:p14="http://schemas.microsoft.com/office/powerpoint/2010/main" val="1769466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9770E-38E6-411F-9A22-9EE98740D6A1}"/>
              </a:ext>
            </a:extLst>
          </p:cNvPr>
          <p:cNvSpPr txBox="1"/>
          <p:nvPr/>
        </p:nvSpPr>
        <p:spPr>
          <a:xfrm>
            <a:off x="870012" y="781235"/>
            <a:ext cx="10795246" cy="923330"/>
          </a:xfrm>
          <a:prstGeom prst="rect">
            <a:avLst/>
          </a:prstGeom>
          <a:noFill/>
        </p:spPr>
        <p:txBody>
          <a:bodyPr wrap="square" rtlCol="0">
            <a:spAutoFit/>
          </a:bodyPr>
          <a:lstStyle/>
          <a:p>
            <a:r>
              <a:rPr lang="en-US" sz="1800" kern="1200" dirty="0">
                <a:solidFill>
                  <a:schemeClr val="tx1"/>
                </a:solidFill>
                <a:latin typeface="+mn-lt"/>
                <a:ea typeface="+mn-ea"/>
                <a:cs typeface="+mn-cs"/>
              </a:rPr>
              <a:t>Curious about the DDA caseload? </a:t>
            </a:r>
            <a:r>
              <a:rPr lang="en-US" sz="1800" kern="1200" dirty="0">
                <a:solidFill>
                  <a:schemeClr val="tx1"/>
                </a:solidFill>
                <a:latin typeface="+mn-lt"/>
                <a:ea typeface="+mn-ea"/>
                <a:cs typeface="+mn-cs"/>
                <a:hlinkClick r:id="rId2"/>
              </a:rPr>
              <a:t>https://www.dshs.wa.gov/sites/default/files/DDA/dda/documents/2020%20DDA%20Caseload%20and%20Cost%20Report.pdf</a:t>
            </a:r>
            <a:endParaRPr lang="en-US" sz="1800" kern="1200" dirty="0">
              <a:solidFill>
                <a:schemeClr val="tx1"/>
              </a:solidFill>
              <a:latin typeface="+mn-lt"/>
              <a:ea typeface="+mn-ea"/>
              <a:cs typeface="+mn-cs"/>
            </a:endParaRPr>
          </a:p>
        </p:txBody>
      </p:sp>
      <p:pic>
        <p:nvPicPr>
          <p:cNvPr id="9" name="Picture 8">
            <a:hlinkClick r:id="rId2"/>
            <a:extLst>
              <a:ext uri="{FF2B5EF4-FFF2-40B4-BE49-F238E27FC236}">
                <a16:creationId xmlns:a16="http://schemas.microsoft.com/office/drawing/2014/main" id="{06A13A97-3400-43A2-9979-AC726ABB7A48}"/>
              </a:ext>
            </a:extLst>
          </p:cNvPr>
          <p:cNvPicPr>
            <a:picLocks noChangeAspect="1"/>
          </p:cNvPicPr>
          <p:nvPr/>
        </p:nvPicPr>
        <p:blipFill>
          <a:blip r:embed="rId3"/>
          <a:stretch>
            <a:fillRect/>
          </a:stretch>
        </p:blipFill>
        <p:spPr>
          <a:xfrm>
            <a:off x="1079242" y="1990514"/>
            <a:ext cx="7567608" cy="4267556"/>
          </a:xfrm>
          <a:prstGeom prst="rect">
            <a:avLst/>
          </a:prstGeom>
        </p:spPr>
      </p:pic>
    </p:spTree>
    <p:extLst>
      <p:ext uri="{BB962C8B-B14F-4D97-AF65-F5344CB8AC3E}">
        <p14:creationId xmlns:p14="http://schemas.microsoft.com/office/powerpoint/2010/main" val="32430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1">
            <a:extLst>
              <a:ext uri="{FF2B5EF4-FFF2-40B4-BE49-F238E27FC236}">
                <a16:creationId xmlns:a16="http://schemas.microsoft.com/office/drawing/2014/main" id="{006B7FC8-9C5A-4B07-99F6-3FF4F0500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3">
            <a:extLst>
              <a:ext uri="{FF2B5EF4-FFF2-40B4-BE49-F238E27FC236}">
                <a16:creationId xmlns:a16="http://schemas.microsoft.com/office/drawing/2014/main" id="{20D096B9-E2A9-4907-8AA6-44183A98A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4">
                  <a:alpha val="52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5">
            <a:extLst>
              <a:ext uri="{FF2B5EF4-FFF2-40B4-BE49-F238E27FC236}">
                <a16:creationId xmlns:a16="http://schemas.microsoft.com/office/drawing/2014/main" id="{48DC8FFA-551D-4179-8098-F7020A6B3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9639" y="153692"/>
            <a:ext cx="4337877" cy="4038600"/>
          </a:xfrm>
          <a:prstGeom prst="rect">
            <a:avLst/>
          </a:prstGeom>
          <a:gradFill>
            <a:gsLst>
              <a:gs pos="8000">
                <a:schemeClr val="accent5">
                  <a:alpha val="56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F704F97-5616-4BF4-973D-20EA0D7DB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1266" y="3580665"/>
            <a:ext cx="2516071"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3D16B0-C2A0-40BB-B4B6-F629839EA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637644" y="1795692"/>
            <a:ext cx="4178958" cy="4178958"/>
          </a:xfrm>
          <a:prstGeom prst="ellipse">
            <a:avLst/>
          </a:prstGeom>
          <a:gradFill>
            <a:gsLst>
              <a:gs pos="37000">
                <a:schemeClr val="bg1">
                  <a:alpha val="0"/>
                </a:schemeClr>
              </a:gs>
              <a:gs pos="100000">
                <a:schemeClr val="accent6">
                  <a:alpha val="28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BDC7B6-83AD-4BF9-ADC5-7B63D2766E85}"/>
              </a:ext>
            </a:extLst>
          </p:cNvPr>
          <p:cNvSpPr>
            <a:spLocks noGrp="1"/>
          </p:cNvSpPr>
          <p:nvPr>
            <p:ph type="title"/>
          </p:nvPr>
        </p:nvSpPr>
        <p:spPr>
          <a:xfrm>
            <a:off x="499971" y="838537"/>
            <a:ext cx="3119718" cy="3150607"/>
          </a:xfrm>
        </p:spPr>
        <p:txBody>
          <a:bodyPr>
            <a:normAutofit/>
          </a:bodyPr>
          <a:lstStyle/>
          <a:p>
            <a:pPr algn="r"/>
            <a:r>
              <a:rPr lang="en-US" sz="3200" dirty="0">
                <a:solidFill>
                  <a:schemeClr val="bg1"/>
                </a:solidFill>
              </a:rPr>
              <a:t>What we do in Advocacy</a:t>
            </a:r>
          </a:p>
        </p:txBody>
      </p:sp>
      <p:sp>
        <p:nvSpPr>
          <p:cNvPr id="3" name="Content Placeholder 2">
            <a:extLst>
              <a:ext uri="{FF2B5EF4-FFF2-40B4-BE49-F238E27FC236}">
                <a16:creationId xmlns:a16="http://schemas.microsoft.com/office/drawing/2014/main" id="{099FE8A3-6755-4963-814C-343800A867A1}"/>
              </a:ext>
            </a:extLst>
          </p:cNvPr>
          <p:cNvSpPr>
            <a:spLocks noGrp="1"/>
          </p:cNvSpPr>
          <p:nvPr>
            <p:ph idx="1"/>
          </p:nvPr>
        </p:nvSpPr>
        <p:spPr>
          <a:xfrm>
            <a:off x="4637196" y="1298786"/>
            <a:ext cx="3133491" cy="5368343"/>
          </a:xfrm>
        </p:spPr>
        <p:txBody>
          <a:bodyPr anchor="ctr">
            <a:normAutofit/>
          </a:bodyPr>
          <a:lstStyle/>
          <a:p>
            <a:pPr marL="0" indent="0">
              <a:buNone/>
            </a:pPr>
            <a:r>
              <a:rPr lang="en-US" sz="1600" b="1" dirty="0">
                <a:latin typeface="+mj-lt"/>
              </a:rPr>
              <a:t>Ramona Hattendorf</a:t>
            </a:r>
            <a:br>
              <a:rPr lang="en-US" sz="1600" dirty="0"/>
            </a:br>
            <a:r>
              <a:rPr lang="en-US" sz="1600" dirty="0"/>
              <a:t>Director of Advocacy</a:t>
            </a:r>
          </a:p>
          <a:p>
            <a:r>
              <a:rPr lang="en-US" sz="1600" dirty="0"/>
              <a:t>Help people understand what is going on</a:t>
            </a:r>
          </a:p>
          <a:p>
            <a:r>
              <a:rPr lang="en-US" sz="1600" dirty="0"/>
              <a:t>Help people connect with elected officials and other civic leaders to share how decisions affect their lives</a:t>
            </a:r>
          </a:p>
          <a:p>
            <a:r>
              <a:rPr lang="en-US" sz="1600" b="1" dirty="0">
                <a:latin typeface="+mj-lt"/>
              </a:rPr>
              <a:t>Goal</a:t>
            </a:r>
            <a:r>
              <a:rPr lang="en-US" sz="1600" dirty="0"/>
              <a:t>: Informed public policy and investments for a strong, stable safety net and inclusive communities </a:t>
            </a:r>
          </a:p>
          <a:p>
            <a:r>
              <a:rPr lang="en-US" sz="1600" b="1" dirty="0">
                <a:latin typeface="+mj-lt"/>
              </a:rPr>
              <a:t>Public policy </a:t>
            </a:r>
            <a:r>
              <a:rPr lang="en-US" sz="1600" dirty="0"/>
              <a:t>= </a:t>
            </a:r>
            <a:br>
              <a:rPr lang="en-US" sz="1600" dirty="0"/>
            </a:br>
            <a:r>
              <a:rPr lang="en-US" sz="1600" dirty="0"/>
              <a:t>1. Support/laws for public, and </a:t>
            </a:r>
            <a:br>
              <a:rPr lang="en-US" sz="1600" dirty="0"/>
            </a:br>
            <a:r>
              <a:rPr lang="en-US" sz="1600" dirty="0"/>
              <a:t>2. Informed BY the public</a:t>
            </a:r>
          </a:p>
          <a:p>
            <a:pPr marL="0" indent="0">
              <a:buNone/>
            </a:pPr>
            <a:endParaRPr lang="en-US" sz="1600" dirty="0"/>
          </a:p>
        </p:txBody>
      </p:sp>
      <p:pic>
        <p:nvPicPr>
          <p:cNvPr id="13" name="Picture 12" descr="A close up of a logo&#10;&#10;Description automatically generated">
            <a:extLst>
              <a:ext uri="{FF2B5EF4-FFF2-40B4-BE49-F238E27FC236}">
                <a16:creationId xmlns:a16="http://schemas.microsoft.com/office/drawing/2014/main" id="{98AA9A99-FB6C-4A2C-AD07-F513F56CED41}"/>
              </a:ext>
            </a:extLst>
          </p:cNvPr>
          <p:cNvPicPr>
            <a:picLocks noChangeAspect="1"/>
          </p:cNvPicPr>
          <p:nvPr/>
        </p:nvPicPr>
        <p:blipFill rotWithShape="1">
          <a:blip r:embed="rId2">
            <a:extLst>
              <a:ext uri="{28A0092B-C50C-407E-A947-70E740481C1C}">
                <a14:useLocalDpi xmlns:a14="http://schemas.microsoft.com/office/drawing/2010/main" val="0"/>
              </a:ext>
            </a:extLst>
          </a:blip>
          <a:srcRect l="5231" r="5989" b="1"/>
          <a:stretch/>
        </p:blipFill>
        <p:spPr>
          <a:xfrm>
            <a:off x="2757340" y="5771126"/>
            <a:ext cx="1053425" cy="842447"/>
          </a:xfrm>
          <a:prstGeom prst="rect">
            <a:avLst/>
          </a:prstGeom>
        </p:spPr>
      </p:pic>
      <p:pic>
        <p:nvPicPr>
          <p:cNvPr id="5" name="Picture 4" descr="A person smiling for the camera&#10;&#10;Description automatically generated">
            <a:extLst>
              <a:ext uri="{FF2B5EF4-FFF2-40B4-BE49-F238E27FC236}">
                <a16:creationId xmlns:a16="http://schemas.microsoft.com/office/drawing/2014/main" id="{59D21091-58A0-4D13-85C2-AA139DD345F7}"/>
              </a:ext>
            </a:extLst>
          </p:cNvPr>
          <p:cNvPicPr>
            <a:picLocks noChangeAspect="1"/>
          </p:cNvPicPr>
          <p:nvPr/>
        </p:nvPicPr>
        <p:blipFill rotWithShape="1">
          <a:blip r:embed="rId3">
            <a:extLst>
              <a:ext uri="{28A0092B-C50C-407E-A947-70E740481C1C}">
                <a14:useLocalDpi xmlns:a14="http://schemas.microsoft.com/office/drawing/2010/main" val="0"/>
              </a:ext>
            </a:extLst>
          </a:blip>
          <a:srcRect t="9981" r="-1" b="8480"/>
          <a:stretch/>
        </p:blipFill>
        <p:spPr>
          <a:xfrm>
            <a:off x="8370047" y="1256830"/>
            <a:ext cx="3223436" cy="2628341"/>
          </a:xfrm>
          <a:prstGeom prst="rect">
            <a:avLst/>
          </a:prstGeom>
        </p:spPr>
      </p:pic>
      <p:sp>
        <p:nvSpPr>
          <p:cNvPr id="22" name="Content Placeholder 2">
            <a:extLst>
              <a:ext uri="{FF2B5EF4-FFF2-40B4-BE49-F238E27FC236}">
                <a16:creationId xmlns:a16="http://schemas.microsoft.com/office/drawing/2014/main" id="{E3F31DA0-0E28-475E-A260-33D4BA165838}"/>
              </a:ext>
            </a:extLst>
          </p:cNvPr>
          <p:cNvSpPr txBox="1">
            <a:spLocks/>
          </p:cNvSpPr>
          <p:nvPr/>
        </p:nvSpPr>
        <p:spPr>
          <a:xfrm>
            <a:off x="8317157" y="3827830"/>
            <a:ext cx="3328372" cy="2628341"/>
          </a:xfrm>
          <a:prstGeom prst="rect">
            <a:avLst/>
          </a:prstGeom>
        </p:spPr>
        <p:txBody>
          <a:bodyPr vert="horz" lIns="0" tIns="0" rIns="0" bIns="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hlinkClick r:id="rId4"/>
              </a:rPr>
              <a:t>rhattendorf@arcofkingcounty.org</a:t>
            </a:r>
            <a:endParaRPr lang="en-US" sz="1600" dirty="0"/>
          </a:p>
          <a:p>
            <a:r>
              <a:rPr lang="en-US" sz="1600" dirty="0"/>
              <a:t>206.829.7048 </a:t>
            </a:r>
          </a:p>
          <a:p>
            <a:r>
              <a:rPr lang="en-US" sz="1600" dirty="0"/>
              <a:t>“Systems advocacy”</a:t>
            </a:r>
          </a:p>
          <a:p>
            <a:pPr marL="0" indent="0">
              <a:buFont typeface="Arial" panose="020B0604020202020204" pitchFamily="34" charset="0"/>
              <a:buNone/>
            </a:pPr>
            <a:endParaRPr lang="en-US" sz="1600" dirty="0"/>
          </a:p>
        </p:txBody>
      </p:sp>
    </p:spTree>
    <p:extLst>
      <p:ext uri="{BB962C8B-B14F-4D97-AF65-F5344CB8AC3E}">
        <p14:creationId xmlns:p14="http://schemas.microsoft.com/office/powerpoint/2010/main" val="1322698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456BF119-7001-4D78-B708-15AB71D92955}"/>
              </a:ext>
            </a:extLst>
          </p:cNvPr>
          <p:cNvSpPr txBox="1"/>
          <p:nvPr/>
        </p:nvSpPr>
        <p:spPr>
          <a:xfrm>
            <a:off x="387927" y="1028701"/>
            <a:ext cx="3248863" cy="3020785"/>
          </a:xfrm>
          <a:prstGeom prst="rect">
            <a:avLst/>
          </a:prstGeom>
        </p:spPr>
        <p:txBody>
          <a:bodyPr vert="horz" lIns="0" tIns="0" rIns="0" bIns="0" rtlCol="0" anchor="b">
            <a:normAutofit/>
          </a:bodyPr>
          <a:lstStyle/>
          <a:p>
            <a:pPr algn="r">
              <a:spcBef>
                <a:spcPct val="0"/>
              </a:spcBef>
              <a:spcAft>
                <a:spcPts val="600"/>
              </a:spcAft>
            </a:pPr>
            <a:r>
              <a:rPr lang="en-US" sz="3200" b="1" cap="all" spc="700" dirty="0">
                <a:solidFill>
                  <a:schemeClr val="bg1"/>
                </a:solidFill>
                <a:latin typeface="+mj-lt"/>
                <a:ea typeface="+mj-ea"/>
                <a:cs typeface="+mj-cs"/>
              </a:rPr>
              <a:t>ALTSA</a:t>
            </a:r>
            <a:br>
              <a:rPr lang="en-US" sz="3200" b="1" cap="all" spc="700" dirty="0">
                <a:solidFill>
                  <a:schemeClr val="bg1"/>
                </a:solidFill>
                <a:latin typeface="+mj-lt"/>
                <a:ea typeface="+mj-ea"/>
                <a:cs typeface="+mj-cs"/>
              </a:rPr>
            </a:br>
            <a:r>
              <a:rPr lang="en-US" sz="3200" b="1" cap="all" spc="700" dirty="0">
                <a:solidFill>
                  <a:schemeClr val="bg1"/>
                </a:solidFill>
                <a:latin typeface="+mj-lt"/>
                <a:ea typeface="+mj-ea"/>
                <a:cs typeface="+mj-cs"/>
              </a:rPr>
              <a:t>RATIONALE</a:t>
            </a:r>
          </a:p>
        </p:txBody>
      </p:sp>
      <p:sp>
        <p:nvSpPr>
          <p:cNvPr id="2" name="TextBox 1">
            <a:extLst>
              <a:ext uri="{FF2B5EF4-FFF2-40B4-BE49-F238E27FC236}">
                <a16:creationId xmlns:a16="http://schemas.microsoft.com/office/drawing/2014/main" id="{6B91867F-B629-4B67-83A9-9342B00B59DF}"/>
              </a:ext>
            </a:extLst>
          </p:cNvPr>
          <p:cNvSpPr txBox="1"/>
          <p:nvPr/>
        </p:nvSpPr>
        <p:spPr>
          <a:xfrm>
            <a:off x="4777409" y="1028702"/>
            <a:ext cx="6273972" cy="4843462"/>
          </a:xfrm>
          <a:prstGeom prst="rect">
            <a:avLst/>
          </a:prstGeom>
        </p:spPr>
        <p:txBody>
          <a:bodyPr rot="0" spcFirstLastPara="0" vertOverflow="overflow" horzOverflow="overflow" vert="horz" lIns="0" tIns="0" rIns="0" bIns="0" numCol="1" spcCol="0" rtlCol="0" fromWordArt="0" anchorCtr="0" forceAA="0" compatLnSpc="1">
            <a:prstTxWarp prst="textNoShape">
              <a:avLst/>
            </a:prstTxWarp>
            <a:normAutofit/>
          </a:bodyPr>
          <a:lstStyle/>
          <a:p>
            <a:pPr marL="342900" indent="-228600">
              <a:lnSpc>
                <a:spcPct val="110000"/>
              </a:lnSpc>
              <a:spcAft>
                <a:spcPts val="600"/>
              </a:spcAft>
              <a:buFont typeface="Arial" panose="020B0604020202020204" pitchFamily="34" charset="0"/>
              <a:buChar char="•"/>
            </a:pPr>
            <a:r>
              <a:rPr lang="en-US" sz="2400" dirty="0"/>
              <a:t>Eliminated Medical Personal Care program</a:t>
            </a:r>
          </a:p>
          <a:p>
            <a:pPr marL="342900" indent="-228600">
              <a:lnSpc>
                <a:spcPct val="110000"/>
              </a:lnSpc>
              <a:spcAft>
                <a:spcPts val="600"/>
              </a:spcAft>
              <a:buFont typeface="Arial" panose="020B0604020202020204" pitchFamily="34" charset="0"/>
              <a:buChar char="•"/>
            </a:pPr>
            <a:r>
              <a:rPr lang="en-US" sz="2400" dirty="0"/>
              <a:t>Added additional activities for daily living requirement (for most, from 3 to 4)</a:t>
            </a:r>
          </a:p>
          <a:p>
            <a:pPr marL="342900" indent="-228600">
              <a:lnSpc>
                <a:spcPct val="110000"/>
              </a:lnSpc>
              <a:spcAft>
                <a:spcPts val="600"/>
              </a:spcAft>
              <a:buFont typeface="Arial" panose="020B0604020202020204" pitchFamily="34" charset="0"/>
              <a:buChar char="•"/>
            </a:pPr>
            <a:r>
              <a:rPr lang="en-US" sz="2400" dirty="0"/>
              <a:t>Most impacts people whose need for services are primarily due to cognitive support (behavioral health, traumatic brain injury, early diagnosis of dementia, </a:t>
            </a:r>
            <a:r>
              <a:rPr lang="en-US" sz="2400" dirty="0" err="1"/>
              <a:t>etc</a:t>
            </a:r>
            <a:r>
              <a:rPr lang="en-US" sz="2400" dirty="0"/>
              <a:t>)</a:t>
            </a:r>
          </a:p>
          <a:p>
            <a:pPr marL="342900" indent="-228600">
              <a:lnSpc>
                <a:spcPct val="11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456615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2275BC-E2CD-4C13-9B14-41FC7DFDA145}"/>
              </a:ext>
            </a:extLst>
          </p:cNvPr>
          <p:cNvPicPr>
            <a:picLocks noChangeAspect="1"/>
          </p:cNvPicPr>
          <p:nvPr/>
        </p:nvPicPr>
        <p:blipFill>
          <a:blip r:embed="rId2"/>
          <a:stretch>
            <a:fillRect/>
          </a:stretch>
        </p:blipFill>
        <p:spPr>
          <a:xfrm>
            <a:off x="902302" y="780158"/>
            <a:ext cx="11169927" cy="4326098"/>
          </a:xfrm>
          <a:prstGeom prst="rect">
            <a:avLst/>
          </a:prstGeom>
        </p:spPr>
      </p:pic>
      <p:sp>
        <p:nvSpPr>
          <p:cNvPr id="2" name="TextBox 1">
            <a:extLst>
              <a:ext uri="{FF2B5EF4-FFF2-40B4-BE49-F238E27FC236}">
                <a16:creationId xmlns:a16="http://schemas.microsoft.com/office/drawing/2014/main" id="{768FCD12-DF6F-407A-AE43-BAC3A181DB83}"/>
              </a:ext>
            </a:extLst>
          </p:cNvPr>
          <p:cNvSpPr txBox="1"/>
          <p:nvPr/>
        </p:nvSpPr>
        <p:spPr>
          <a:xfrm>
            <a:off x="976544" y="5362113"/>
            <a:ext cx="10635448" cy="646331"/>
          </a:xfrm>
          <a:prstGeom prst="rect">
            <a:avLst/>
          </a:prstGeom>
          <a:noFill/>
        </p:spPr>
        <p:txBody>
          <a:bodyPr wrap="square" rtlCol="0">
            <a:spAutoFit/>
          </a:bodyPr>
          <a:lstStyle/>
          <a:p>
            <a:r>
              <a:rPr lang="en-US" dirty="0"/>
              <a:t>This shows where ALTSA sees cuts coming from. (ESF = Enhanced Services Facility. </a:t>
            </a:r>
            <a:br>
              <a:rPr lang="en-US" dirty="0"/>
            </a:br>
            <a:r>
              <a:rPr lang="en-US" dirty="0"/>
              <a:t>HCS = Home and Community Services)</a:t>
            </a:r>
          </a:p>
        </p:txBody>
      </p:sp>
    </p:spTree>
    <p:extLst>
      <p:ext uri="{BB962C8B-B14F-4D97-AF65-F5344CB8AC3E}">
        <p14:creationId xmlns:p14="http://schemas.microsoft.com/office/powerpoint/2010/main" val="729597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F205A6-27DC-4A69-9EF1-2BD17063607F}"/>
              </a:ext>
            </a:extLst>
          </p:cNvPr>
          <p:cNvPicPr>
            <a:picLocks noChangeAspect="1"/>
          </p:cNvPicPr>
          <p:nvPr/>
        </p:nvPicPr>
        <p:blipFill>
          <a:blip r:embed="rId2"/>
          <a:stretch>
            <a:fillRect/>
          </a:stretch>
        </p:blipFill>
        <p:spPr>
          <a:xfrm>
            <a:off x="369870" y="1167543"/>
            <a:ext cx="9448833" cy="4951850"/>
          </a:xfrm>
          <a:prstGeom prst="rect">
            <a:avLst/>
          </a:prstGeom>
        </p:spPr>
      </p:pic>
      <p:sp>
        <p:nvSpPr>
          <p:cNvPr id="2" name="TextBox 1">
            <a:extLst>
              <a:ext uri="{FF2B5EF4-FFF2-40B4-BE49-F238E27FC236}">
                <a16:creationId xmlns:a16="http://schemas.microsoft.com/office/drawing/2014/main" id="{48D0AA77-589E-46B8-BE63-9085D34CB820}"/>
              </a:ext>
            </a:extLst>
          </p:cNvPr>
          <p:cNvSpPr txBox="1"/>
          <p:nvPr/>
        </p:nvSpPr>
        <p:spPr>
          <a:xfrm>
            <a:off x="556334" y="435007"/>
            <a:ext cx="11079332" cy="646331"/>
          </a:xfrm>
          <a:prstGeom prst="rect">
            <a:avLst/>
          </a:prstGeom>
          <a:noFill/>
        </p:spPr>
        <p:txBody>
          <a:bodyPr wrap="square" rtlCol="0">
            <a:spAutoFit/>
          </a:bodyPr>
          <a:lstStyle/>
          <a:p>
            <a:r>
              <a:rPr lang="en-US" dirty="0"/>
              <a:t>ALTSA acuity levels and cuts. These go to C Medium. ALTSA uses the Nursing Facility Level of Care assessment</a:t>
            </a:r>
          </a:p>
        </p:txBody>
      </p:sp>
    </p:spTree>
    <p:extLst>
      <p:ext uri="{BB962C8B-B14F-4D97-AF65-F5344CB8AC3E}">
        <p14:creationId xmlns:p14="http://schemas.microsoft.com/office/powerpoint/2010/main" val="2941373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iagram&#10;&#10;Description automatically generated">
            <a:extLst>
              <a:ext uri="{FF2B5EF4-FFF2-40B4-BE49-F238E27FC236}">
                <a16:creationId xmlns:a16="http://schemas.microsoft.com/office/drawing/2014/main" id="{33F895F6-1862-4ABA-8F59-F96E148B4382}"/>
              </a:ext>
            </a:extLst>
          </p:cNvPr>
          <p:cNvPicPr>
            <a:picLocks noGrp="1" noChangeAspect="1"/>
          </p:cNvPicPr>
          <p:nvPr>
            <p:ph idx="1"/>
          </p:nvPr>
        </p:nvPicPr>
        <p:blipFill>
          <a:blip r:embed="rId2"/>
          <a:stretch>
            <a:fillRect/>
          </a:stretch>
        </p:blipFill>
        <p:spPr>
          <a:xfrm>
            <a:off x="722778" y="292963"/>
            <a:ext cx="10746444" cy="6048654"/>
          </a:xfrm>
        </p:spPr>
      </p:pic>
    </p:spTree>
    <p:extLst>
      <p:ext uri="{BB962C8B-B14F-4D97-AF65-F5344CB8AC3E}">
        <p14:creationId xmlns:p14="http://schemas.microsoft.com/office/powerpoint/2010/main" val="2004752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E4AB72-1C42-427F-801C-32A12FD6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1066800" y="914400"/>
            <a:ext cx="5148943" cy="1354975"/>
          </a:xfrm>
        </p:spPr>
        <p:txBody>
          <a:bodyPr anchor="t">
            <a:normAutofit/>
          </a:bodyPr>
          <a:lstStyle/>
          <a:p>
            <a:r>
              <a:rPr lang="en-US" sz="4000" cap="none" spc="300" dirty="0"/>
              <a:t>Is There Help?</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1066800" y="1953452"/>
            <a:ext cx="5588442" cy="3304348"/>
          </a:xfrm>
        </p:spPr>
        <p:txBody>
          <a:bodyPr anchor="b">
            <a:noAutofit/>
          </a:bodyPr>
          <a:lstStyle/>
          <a:p>
            <a:pPr marL="0" indent="0" algn="r">
              <a:buNone/>
            </a:pPr>
            <a:endParaRPr lang="en-US" sz="2400" dirty="0">
              <a:latin typeface="+mj-lt"/>
            </a:endParaRPr>
          </a:p>
          <a:p>
            <a:r>
              <a:rPr lang="en-US" sz="2400" dirty="0">
                <a:latin typeface="+mj-lt"/>
              </a:rPr>
              <a:t>There is some federal stimulus money, but there are lots of rules about what it can be used for</a:t>
            </a:r>
          </a:p>
          <a:p>
            <a:r>
              <a:rPr lang="en-US" sz="2400" dirty="0">
                <a:latin typeface="+mj-lt"/>
              </a:rPr>
              <a:t>There is state money set aside for emergencies, but there is </a:t>
            </a:r>
            <a:r>
              <a:rPr lang="en-US" sz="2400" b="1" dirty="0">
                <a:latin typeface="+mj-lt"/>
              </a:rPr>
              <a:t>not enough </a:t>
            </a:r>
            <a:br>
              <a:rPr lang="en-US" sz="2400" b="1" dirty="0">
                <a:latin typeface="+mj-lt"/>
              </a:rPr>
            </a:br>
            <a:r>
              <a:rPr lang="en-US" sz="2400" b="1" dirty="0">
                <a:latin typeface="+mj-lt"/>
              </a:rPr>
              <a:t>to fix the problem</a:t>
            </a:r>
          </a:p>
          <a:p>
            <a:pPr marL="0" indent="0" algn="r">
              <a:buNone/>
            </a:pPr>
            <a:endParaRPr lang="en-US" sz="2400" dirty="0">
              <a:latin typeface="+mj-lt"/>
            </a:endParaRPr>
          </a:p>
        </p:txBody>
      </p:sp>
      <p:sp>
        <p:nvSpPr>
          <p:cNvPr id="12" name="Rectangle 11">
            <a:extLst>
              <a:ext uri="{FF2B5EF4-FFF2-40B4-BE49-F238E27FC236}">
                <a16:creationId xmlns:a16="http://schemas.microsoft.com/office/drawing/2014/main" id="{4CC257D2-6895-4677-996F-1A5FBB7F7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6400800"/>
            <a:ext cx="12191999" cy="457198"/>
          </a:xfrm>
          <a:prstGeom prst="rect">
            <a:avLst/>
          </a:prstGeom>
          <a:gradFill>
            <a:gsLst>
              <a:gs pos="0">
                <a:schemeClr val="accent5">
                  <a:alpha val="80000"/>
                </a:schemeClr>
              </a:gs>
              <a:gs pos="100000">
                <a:schemeClr val="accent6">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28FF51-22A9-49F6-8C79-1FFC470CA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800"/>
            <a:ext cx="8153396" cy="457200"/>
          </a:xfrm>
          <a:prstGeom prst="rect">
            <a:avLst/>
          </a:prstGeom>
          <a:gradFill>
            <a:gsLst>
              <a:gs pos="0">
                <a:schemeClr val="accent6">
                  <a:alpha val="61000"/>
                </a:schemeClr>
              </a:gs>
              <a:gs pos="99000">
                <a:schemeClr val="accent2">
                  <a:alpha val="77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Confused person">
            <a:extLst>
              <a:ext uri="{FF2B5EF4-FFF2-40B4-BE49-F238E27FC236}">
                <a16:creationId xmlns:a16="http://schemas.microsoft.com/office/drawing/2014/main" id="{D5C28B4D-3B51-4F1E-BA64-CB2E2ECC7C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9033" y="2667001"/>
            <a:ext cx="2427752" cy="2427752"/>
          </a:xfrm>
          <a:prstGeom prst="rect">
            <a:avLst/>
          </a:prstGeom>
        </p:spPr>
      </p:pic>
      <p:pic>
        <p:nvPicPr>
          <p:cNvPr id="15" name="Graphic 14" descr="Woman Shrugging">
            <a:extLst>
              <a:ext uri="{FF2B5EF4-FFF2-40B4-BE49-F238E27FC236}">
                <a16:creationId xmlns:a16="http://schemas.microsoft.com/office/drawing/2014/main" id="{B8468146-D739-48B5-8063-A670E62E0A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0894" y="1368244"/>
            <a:ext cx="4121511" cy="4121511"/>
          </a:xfrm>
          <a:prstGeom prst="rect">
            <a:avLst/>
          </a:prstGeom>
        </p:spPr>
      </p:pic>
    </p:spTree>
    <p:extLst>
      <p:ext uri="{BB962C8B-B14F-4D97-AF65-F5344CB8AC3E}">
        <p14:creationId xmlns:p14="http://schemas.microsoft.com/office/powerpoint/2010/main" val="4205249141"/>
      </p:ext>
    </p:extLst>
  </p:cSld>
  <p:clrMapOvr>
    <a:masterClrMapping/>
  </p:clrMapOvr>
  <mc:AlternateContent xmlns:mc="http://schemas.openxmlformats.org/markup-compatibility/2006" xmlns:p14="http://schemas.microsoft.com/office/powerpoint/2010/main">
    <mc:Choice Requires="p14">
      <p:transition spd="slow" p14:dur="2000" advTm="10798"/>
    </mc:Choice>
    <mc:Fallback xmlns="">
      <p:transition spd="slow" advTm="1079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E4AB72-1C42-427F-801C-32A12FD6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1066800" y="914400"/>
            <a:ext cx="5148943" cy="1354975"/>
          </a:xfrm>
        </p:spPr>
        <p:txBody>
          <a:bodyPr anchor="t">
            <a:normAutofit/>
          </a:bodyPr>
          <a:lstStyle/>
          <a:p>
            <a:r>
              <a:rPr lang="en-US" sz="4000" cap="none" spc="300" dirty="0"/>
              <a:t>Is There Help?</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1066800" y="1953452"/>
            <a:ext cx="5588442" cy="3304348"/>
          </a:xfrm>
        </p:spPr>
        <p:txBody>
          <a:bodyPr anchor="b">
            <a:noAutofit/>
          </a:bodyPr>
          <a:lstStyle/>
          <a:p>
            <a:pPr marL="0" indent="0" algn="r">
              <a:buNone/>
            </a:pPr>
            <a:endParaRPr lang="en-US" sz="2400" dirty="0">
              <a:latin typeface="+mj-lt"/>
            </a:endParaRPr>
          </a:p>
          <a:p>
            <a:r>
              <a:rPr lang="en-US" sz="2400" dirty="0">
                <a:latin typeface="+mj-lt"/>
              </a:rPr>
              <a:t>Advocates asked Congress to fund more home and community-based services. These are another name for DDA waiver services.</a:t>
            </a:r>
          </a:p>
          <a:p>
            <a:r>
              <a:rPr lang="en-US" sz="2400" dirty="0">
                <a:latin typeface="+mj-lt"/>
              </a:rPr>
              <a:t>So far, Congress has not increased those funds.</a:t>
            </a:r>
          </a:p>
          <a:p>
            <a:pPr marL="0" indent="0" algn="r">
              <a:buNone/>
            </a:pPr>
            <a:endParaRPr lang="en-US" sz="2400" dirty="0">
              <a:latin typeface="+mj-lt"/>
            </a:endParaRPr>
          </a:p>
        </p:txBody>
      </p:sp>
      <p:sp>
        <p:nvSpPr>
          <p:cNvPr id="12" name="Rectangle 11">
            <a:extLst>
              <a:ext uri="{FF2B5EF4-FFF2-40B4-BE49-F238E27FC236}">
                <a16:creationId xmlns:a16="http://schemas.microsoft.com/office/drawing/2014/main" id="{4CC257D2-6895-4677-996F-1A5FBB7F7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6400800"/>
            <a:ext cx="12191999" cy="457198"/>
          </a:xfrm>
          <a:prstGeom prst="rect">
            <a:avLst/>
          </a:prstGeom>
          <a:gradFill>
            <a:gsLst>
              <a:gs pos="0">
                <a:schemeClr val="accent5">
                  <a:alpha val="80000"/>
                </a:schemeClr>
              </a:gs>
              <a:gs pos="100000">
                <a:schemeClr val="accent6">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28FF51-22A9-49F6-8C79-1FFC470CA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800"/>
            <a:ext cx="8153396" cy="457200"/>
          </a:xfrm>
          <a:prstGeom prst="rect">
            <a:avLst/>
          </a:prstGeom>
          <a:gradFill>
            <a:gsLst>
              <a:gs pos="0">
                <a:schemeClr val="accent6">
                  <a:alpha val="61000"/>
                </a:schemeClr>
              </a:gs>
              <a:gs pos="99000">
                <a:schemeClr val="accent2">
                  <a:alpha val="77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Confused person">
            <a:extLst>
              <a:ext uri="{FF2B5EF4-FFF2-40B4-BE49-F238E27FC236}">
                <a16:creationId xmlns:a16="http://schemas.microsoft.com/office/drawing/2014/main" id="{D5C28B4D-3B51-4F1E-BA64-CB2E2ECC7C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9033" y="2667001"/>
            <a:ext cx="2427752" cy="2427752"/>
          </a:xfrm>
          <a:prstGeom prst="rect">
            <a:avLst/>
          </a:prstGeom>
        </p:spPr>
      </p:pic>
      <p:pic>
        <p:nvPicPr>
          <p:cNvPr id="15" name="Graphic 14" descr="Woman Shrugging">
            <a:extLst>
              <a:ext uri="{FF2B5EF4-FFF2-40B4-BE49-F238E27FC236}">
                <a16:creationId xmlns:a16="http://schemas.microsoft.com/office/drawing/2014/main" id="{B8468146-D739-48B5-8063-A670E62E0A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0894" y="1368244"/>
            <a:ext cx="4121511" cy="4121511"/>
          </a:xfrm>
          <a:prstGeom prst="rect">
            <a:avLst/>
          </a:prstGeom>
        </p:spPr>
      </p:pic>
    </p:spTree>
    <p:extLst>
      <p:ext uri="{BB962C8B-B14F-4D97-AF65-F5344CB8AC3E}">
        <p14:creationId xmlns:p14="http://schemas.microsoft.com/office/powerpoint/2010/main" val="688026561"/>
      </p:ext>
    </p:extLst>
  </p:cSld>
  <p:clrMapOvr>
    <a:masterClrMapping/>
  </p:clrMapOvr>
  <mc:AlternateContent xmlns:mc="http://schemas.openxmlformats.org/markup-compatibility/2006" xmlns:p14="http://schemas.microsoft.com/office/powerpoint/2010/main">
    <mc:Choice Requires="p14">
      <p:transition spd="slow" p14:dur="2000" advTm="10798"/>
    </mc:Choice>
    <mc:Fallback xmlns="">
      <p:transition spd="slow" advTm="1079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22C5-395D-425B-A582-B1DA7C9227CB}"/>
              </a:ext>
            </a:extLst>
          </p:cNvPr>
          <p:cNvSpPr>
            <a:spLocks noGrp="1"/>
          </p:cNvSpPr>
          <p:nvPr>
            <p:ph type="title"/>
          </p:nvPr>
        </p:nvSpPr>
        <p:spPr>
          <a:xfrm>
            <a:off x="930730" y="793080"/>
            <a:ext cx="10681774" cy="1035720"/>
          </a:xfrm>
        </p:spPr>
        <p:txBody>
          <a:bodyPr>
            <a:normAutofit fontScale="90000"/>
          </a:bodyPr>
          <a:lstStyle/>
          <a:p>
            <a:r>
              <a:rPr lang="en-US" dirty="0"/>
              <a:t>OTHER Cuts: Reduce </a:t>
            </a:r>
            <a:br>
              <a:rPr lang="en-US" dirty="0"/>
            </a:br>
            <a:r>
              <a:rPr lang="en-US" dirty="0"/>
              <a:t>provider rates</a:t>
            </a:r>
          </a:p>
        </p:txBody>
      </p:sp>
      <p:sp>
        <p:nvSpPr>
          <p:cNvPr id="3" name="Content Placeholder 2">
            <a:extLst>
              <a:ext uri="{FF2B5EF4-FFF2-40B4-BE49-F238E27FC236}">
                <a16:creationId xmlns:a16="http://schemas.microsoft.com/office/drawing/2014/main" id="{8092A132-04D6-428A-BCE4-FCDE5F04DF4C}"/>
              </a:ext>
            </a:extLst>
          </p:cNvPr>
          <p:cNvSpPr>
            <a:spLocks noGrp="1"/>
          </p:cNvSpPr>
          <p:nvPr>
            <p:ph idx="1"/>
          </p:nvPr>
        </p:nvSpPr>
        <p:spPr>
          <a:xfrm>
            <a:off x="930730" y="2188396"/>
            <a:ext cx="10681774" cy="4065447"/>
          </a:xfrm>
        </p:spPr>
        <p:txBody>
          <a:bodyPr vert="horz" lIns="0" tIns="0" rIns="0" bIns="0" rtlCol="0" anchor="t">
            <a:noAutofit/>
          </a:bodyPr>
          <a:lstStyle/>
          <a:p>
            <a:r>
              <a:rPr lang="en-US" sz="2400" dirty="0">
                <a:effectLst/>
              </a:rPr>
              <a:t>In-home providers</a:t>
            </a:r>
          </a:p>
          <a:p>
            <a:r>
              <a:rPr lang="en-US" sz="2400" dirty="0">
                <a:effectLst/>
              </a:rPr>
              <a:t>Adult Family Homes</a:t>
            </a:r>
          </a:p>
          <a:p>
            <a:r>
              <a:rPr lang="en-US" sz="2400" dirty="0"/>
              <a:t>E</a:t>
            </a:r>
            <a:r>
              <a:rPr lang="en-US" sz="2400" dirty="0">
                <a:effectLst/>
              </a:rPr>
              <a:t>mployment </a:t>
            </a:r>
            <a:r>
              <a:rPr lang="en-US" sz="2400" dirty="0"/>
              <a:t>support and</a:t>
            </a:r>
            <a:r>
              <a:rPr lang="en-US" sz="2400" dirty="0">
                <a:effectLst/>
              </a:rPr>
              <a:t> community integration</a:t>
            </a:r>
          </a:p>
          <a:p>
            <a:r>
              <a:rPr lang="en-US" sz="2400" b="1" dirty="0">
                <a:latin typeface="+mj-lt"/>
              </a:rPr>
              <a:t>Destabilizes workforce</a:t>
            </a:r>
          </a:p>
          <a:p>
            <a:endParaRPr lang="en-US" sz="2400" b="1" dirty="0">
              <a:latin typeface="+mj-lt"/>
            </a:endParaRPr>
          </a:p>
          <a:p>
            <a:pPr marL="0" indent="0">
              <a:buNone/>
            </a:pPr>
            <a:endParaRPr lang="en-US" sz="2400" b="1" dirty="0"/>
          </a:p>
        </p:txBody>
      </p:sp>
    </p:spTree>
    <p:extLst>
      <p:ext uri="{BB962C8B-B14F-4D97-AF65-F5344CB8AC3E}">
        <p14:creationId xmlns:p14="http://schemas.microsoft.com/office/powerpoint/2010/main" val="2670594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22C5-395D-425B-A582-B1DA7C9227CB}"/>
              </a:ext>
            </a:extLst>
          </p:cNvPr>
          <p:cNvSpPr>
            <a:spLocks noGrp="1"/>
          </p:cNvSpPr>
          <p:nvPr>
            <p:ph type="title"/>
          </p:nvPr>
        </p:nvSpPr>
        <p:spPr>
          <a:xfrm>
            <a:off x="930730" y="793080"/>
            <a:ext cx="10681774" cy="1199006"/>
          </a:xfrm>
        </p:spPr>
        <p:txBody>
          <a:bodyPr>
            <a:normAutofit fontScale="90000"/>
          </a:bodyPr>
          <a:lstStyle/>
          <a:p>
            <a:r>
              <a:rPr lang="en-US" dirty="0"/>
              <a:t>OTHER CUTS: Close a Residential habilitation center</a:t>
            </a:r>
          </a:p>
        </p:txBody>
      </p:sp>
      <p:sp>
        <p:nvSpPr>
          <p:cNvPr id="3" name="Content Placeholder 2">
            <a:extLst>
              <a:ext uri="{FF2B5EF4-FFF2-40B4-BE49-F238E27FC236}">
                <a16:creationId xmlns:a16="http://schemas.microsoft.com/office/drawing/2014/main" id="{8092A132-04D6-428A-BCE4-FCDE5F04DF4C}"/>
              </a:ext>
            </a:extLst>
          </p:cNvPr>
          <p:cNvSpPr>
            <a:spLocks noGrp="1"/>
          </p:cNvSpPr>
          <p:nvPr>
            <p:ph idx="1"/>
          </p:nvPr>
        </p:nvSpPr>
        <p:spPr>
          <a:xfrm>
            <a:off x="930730" y="2270589"/>
            <a:ext cx="10681774" cy="3678148"/>
          </a:xfrm>
        </p:spPr>
        <p:txBody>
          <a:bodyPr vert="horz" lIns="0" tIns="0" rIns="0" bIns="0" rtlCol="0" anchor="t">
            <a:noAutofit/>
          </a:bodyPr>
          <a:lstStyle/>
          <a:p>
            <a:r>
              <a:rPr lang="en-US" sz="2400" dirty="0">
                <a:effectLst/>
              </a:rPr>
              <a:t>Options include: Reduce staff positions, consolidate cottages; and close Rainier School entirely.</a:t>
            </a:r>
            <a:r>
              <a:rPr lang="en-US" sz="2400" dirty="0"/>
              <a:t> </a:t>
            </a:r>
            <a:endParaRPr lang="en-US" sz="2400" dirty="0">
              <a:effectLst/>
            </a:endParaRPr>
          </a:p>
          <a:p>
            <a:r>
              <a:rPr lang="en-US" sz="2400" dirty="0">
                <a:effectLst/>
              </a:rPr>
              <a:t>Closing Rainier and transitioning clients costs more in FY21, but leads to savings in the next biennium</a:t>
            </a:r>
          </a:p>
          <a:p>
            <a:pPr marL="0" indent="0">
              <a:buNone/>
            </a:pPr>
            <a:endParaRPr lang="en-US" sz="2400" b="1" dirty="0">
              <a:latin typeface="+mj-lt"/>
            </a:endParaRPr>
          </a:p>
          <a:p>
            <a:pPr marL="0" indent="0">
              <a:buNone/>
            </a:pPr>
            <a:endParaRPr lang="en-US" sz="2400" b="1" dirty="0"/>
          </a:p>
        </p:txBody>
      </p:sp>
    </p:spTree>
    <p:extLst>
      <p:ext uri="{BB962C8B-B14F-4D97-AF65-F5344CB8AC3E}">
        <p14:creationId xmlns:p14="http://schemas.microsoft.com/office/powerpoint/2010/main" val="3751684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22C5-395D-425B-A582-B1DA7C9227CB}"/>
              </a:ext>
            </a:extLst>
          </p:cNvPr>
          <p:cNvSpPr>
            <a:spLocks noGrp="1"/>
          </p:cNvSpPr>
          <p:nvPr>
            <p:ph type="title"/>
          </p:nvPr>
        </p:nvSpPr>
        <p:spPr>
          <a:xfrm>
            <a:off x="930730" y="793080"/>
            <a:ext cx="10681774" cy="1199006"/>
          </a:xfrm>
        </p:spPr>
        <p:txBody>
          <a:bodyPr>
            <a:normAutofit/>
          </a:bodyPr>
          <a:lstStyle/>
          <a:p>
            <a:r>
              <a:rPr lang="en-US" dirty="0"/>
              <a:t>OTHER CUTS: Staffing costs</a:t>
            </a:r>
          </a:p>
        </p:txBody>
      </p:sp>
      <p:sp>
        <p:nvSpPr>
          <p:cNvPr id="3" name="Content Placeholder 2">
            <a:extLst>
              <a:ext uri="{FF2B5EF4-FFF2-40B4-BE49-F238E27FC236}">
                <a16:creationId xmlns:a16="http://schemas.microsoft.com/office/drawing/2014/main" id="{8092A132-04D6-428A-BCE4-FCDE5F04DF4C}"/>
              </a:ext>
            </a:extLst>
          </p:cNvPr>
          <p:cNvSpPr>
            <a:spLocks noGrp="1"/>
          </p:cNvSpPr>
          <p:nvPr>
            <p:ph idx="1"/>
          </p:nvPr>
        </p:nvSpPr>
        <p:spPr>
          <a:xfrm>
            <a:off x="930730" y="2204357"/>
            <a:ext cx="10681774" cy="4049486"/>
          </a:xfrm>
        </p:spPr>
        <p:txBody>
          <a:bodyPr vert="horz" lIns="0" tIns="0" rIns="0" bIns="0" rtlCol="0" anchor="t">
            <a:noAutofit/>
          </a:bodyPr>
          <a:lstStyle/>
          <a:p>
            <a:r>
              <a:rPr lang="en-US" sz="2400" dirty="0"/>
              <a:t>Affects state DDA employees, not DSPs</a:t>
            </a:r>
          </a:p>
          <a:p>
            <a:r>
              <a:rPr lang="en-US" sz="2400" dirty="0"/>
              <a:t>Unpaid furlough days. Now in effect</a:t>
            </a:r>
          </a:p>
          <a:p>
            <a:pPr marL="0" indent="0">
              <a:buNone/>
            </a:pPr>
            <a:endParaRPr lang="en-US" sz="2400" b="1" dirty="0"/>
          </a:p>
        </p:txBody>
      </p:sp>
    </p:spTree>
    <p:extLst>
      <p:ext uri="{BB962C8B-B14F-4D97-AF65-F5344CB8AC3E}">
        <p14:creationId xmlns:p14="http://schemas.microsoft.com/office/powerpoint/2010/main" val="2226642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AF58-DDFA-410F-93AA-CF8E5B0947BC}"/>
              </a:ext>
            </a:extLst>
          </p:cNvPr>
          <p:cNvSpPr>
            <a:spLocks noGrp="1"/>
          </p:cNvSpPr>
          <p:nvPr>
            <p:ph type="title"/>
          </p:nvPr>
        </p:nvSpPr>
        <p:spPr>
          <a:xfrm>
            <a:off x="1371600" y="793080"/>
            <a:ext cx="10240903" cy="872434"/>
          </a:xfrm>
        </p:spPr>
        <p:txBody>
          <a:bodyPr>
            <a:normAutofit fontScale="90000"/>
          </a:bodyPr>
          <a:lstStyle/>
          <a:p>
            <a:r>
              <a:rPr lang="en-US" dirty="0"/>
              <a:t>optional </a:t>
            </a:r>
            <a:r>
              <a:rPr lang="en-US" dirty="0" err="1"/>
              <a:t>MediCaid</a:t>
            </a:r>
            <a:r>
              <a:rPr lang="en-US" dirty="0"/>
              <a:t> SERVICES AT RISK</a:t>
            </a:r>
          </a:p>
        </p:txBody>
      </p:sp>
      <p:sp>
        <p:nvSpPr>
          <p:cNvPr id="3" name="Content Placeholder 2">
            <a:extLst>
              <a:ext uri="{FF2B5EF4-FFF2-40B4-BE49-F238E27FC236}">
                <a16:creationId xmlns:a16="http://schemas.microsoft.com/office/drawing/2014/main" id="{A24FD154-8814-44ED-AFF3-19D9FD30309D}"/>
              </a:ext>
            </a:extLst>
          </p:cNvPr>
          <p:cNvSpPr>
            <a:spLocks noGrp="1"/>
          </p:cNvSpPr>
          <p:nvPr>
            <p:ph idx="1"/>
          </p:nvPr>
        </p:nvSpPr>
        <p:spPr/>
        <p:txBody>
          <a:bodyPr vert="horz" lIns="0" tIns="0" rIns="0" bIns="0" rtlCol="0" anchor="t">
            <a:normAutofit/>
          </a:bodyPr>
          <a:lstStyle/>
          <a:p>
            <a:r>
              <a:rPr lang="en-US" sz="2400" dirty="0"/>
              <a:t>Adult dental</a:t>
            </a:r>
          </a:p>
          <a:p>
            <a:r>
              <a:rPr lang="en-US" sz="2400" dirty="0"/>
              <a:t>Interpreter services</a:t>
            </a:r>
          </a:p>
          <a:p>
            <a:r>
              <a:rPr lang="en-US" sz="2400" dirty="0"/>
              <a:t>Therapies: OT/PT/ST</a:t>
            </a:r>
          </a:p>
          <a:p>
            <a:r>
              <a:rPr lang="en-US" sz="2400" dirty="0"/>
              <a:t>Hospice, breast and cervical cancer treatment, and more</a:t>
            </a:r>
          </a:p>
        </p:txBody>
      </p:sp>
    </p:spTree>
    <p:extLst>
      <p:ext uri="{BB962C8B-B14F-4D97-AF65-F5344CB8AC3E}">
        <p14:creationId xmlns:p14="http://schemas.microsoft.com/office/powerpoint/2010/main" val="280508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CE9E2ED-2BB1-46AE-A037-86EC1BF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7A6E15-0637-450E-9C70-DC6D308D7ACF}"/>
              </a:ext>
            </a:extLst>
          </p:cNvPr>
          <p:cNvSpPr>
            <a:spLocks noGrp="1"/>
          </p:cNvSpPr>
          <p:nvPr>
            <p:ph type="ctrTitle"/>
          </p:nvPr>
        </p:nvSpPr>
        <p:spPr>
          <a:xfrm>
            <a:off x="881931" y="643176"/>
            <a:ext cx="4985469" cy="2489091"/>
          </a:xfrm>
        </p:spPr>
        <p:txBody>
          <a:bodyPr anchor="t">
            <a:normAutofit/>
          </a:bodyPr>
          <a:lstStyle/>
          <a:p>
            <a:pPr algn="l"/>
            <a:r>
              <a:rPr lang="en-US" sz="4800" spc="300" dirty="0"/>
              <a:t>Washington has a BIG budget gap</a:t>
            </a:r>
          </a:p>
        </p:txBody>
      </p:sp>
      <p:sp>
        <p:nvSpPr>
          <p:cNvPr id="24" name="Rectangle 2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7" y="-3"/>
            <a:ext cx="3611463" cy="6858000"/>
          </a:xfrm>
          <a:prstGeom prst="rect">
            <a:avLst/>
          </a:prstGeom>
          <a:gradFill>
            <a:gsLst>
              <a:gs pos="0">
                <a:schemeClr val="accent5">
                  <a:alpha val="77000"/>
                </a:schemeClr>
              </a:gs>
              <a:gs pos="100000">
                <a:schemeClr val="tx2">
                  <a:lumMod val="50000"/>
                  <a:lumOff val="50000"/>
                  <a:alpha val="5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2000">
                <a:schemeClr val="accent2">
                  <a:alpha val="69000"/>
                </a:schemeClr>
              </a:gs>
              <a:gs pos="99000">
                <a:schemeClr val="accent4">
                  <a:alpha val="74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6853" y="-345671"/>
            <a:ext cx="3429002" cy="4120348"/>
          </a:xfrm>
          <a:prstGeom prst="rect">
            <a:avLst/>
          </a:prstGeom>
          <a:gradFill>
            <a:gsLst>
              <a:gs pos="0">
                <a:schemeClr val="accent5">
                  <a:alpha val="26000"/>
                </a:schemeClr>
              </a:gs>
              <a:gs pos="49000">
                <a:schemeClr val="tx2">
                  <a:lumMod val="75000"/>
                  <a:lumOff val="25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A279C-E600-42DF-B87C-0AB56EA6CC82}"/>
              </a:ext>
            </a:extLst>
          </p:cNvPr>
          <p:cNvPicPr>
            <a:picLocks noChangeAspect="1"/>
          </p:cNvPicPr>
          <p:nvPr/>
        </p:nvPicPr>
        <p:blipFill rotWithShape="1">
          <a:blip r:embed="rId2"/>
          <a:srcRect l="1381" r="31867"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27" name="Graphic 26" descr="Dollar">
            <a:extLst>
              <a:ext uri="{FF2B5EF4-FFF2-40B4-BE49-F238E27FC236}">
                <a16:creationId xmlns:a16="http://schemas.microsoft.com/office/drawing/2014/main" id="{87A5607F-55C9-4EB4-A14E-C7911618FD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0961" y="5768698"/>
            <a:ext cx="754169" cy="754169"/>
          </a:xfrm>
          <a:prstGeom prst="rect">
            <a:avLst/>
          </a:prstGeom>
        </p:spPr>
      </p:pic>
      <p:sp>
        <p:nvSpPr>
          <p:cNvPr id="7" name="TextBox 6">
            <a:extLst>
              <a:ext uri="{FF2B5EF4-FFF2-40B4-BE49-F238E27FC236}">
                <a16:creationId xmlns:a16="http://schemas.microsoft.com/office/drawing/2014/main" id="{0AA5DBC2-757D-4741-A0F6-995AEEEBB941}"/>
              </a:ext>
            </a:extLst>
          </p:cNvPr>
          <p:cNvSpPr txBox="1"/>
          <p:nvPr/>
        </p:nvSpPr>
        <p:spPr>
          <a:xfrm>
            <a:off x="1304355" y="3082558"/>
            <a:ext cx="4677345" cy="1446550"/>
          </a:xfrm>
          <a:prstGeom prst="rect">
            <a:avLst/>
          </a:prstGeom>
          <a:noFill/>
        </p:spPr>
        <p:txBody>
          <a:bodyPr wrap="square" rtlCol="0">
            <a:spAutoFit/>
          </a:bodyPr>
          <a:lstStyle/>
          <a:p>
            <a:r>
              <a:rPr lang="en-US" sz="2200" dirty="0">
                <a:latin typeface="+mj-lt"/>
              </a:rPr>
              <a:t>This means the state does not </a:t>
            </a:r>
            <a:br>
              <a:rPr lang="en-US" sz="2200" dirty="0">
                <a:latin typeface="+mj-lt"/>
              </a:rPr>
            </a:br>
            <a:r>
              <a:rPr lang="en-US" sz="2200" dirty="0">
                <a:latin typeface="+mj-lt"/>
              </a:rPr>
              <a:t>  have the money to pay for </a:t>
            </a:r>
            <a:br>
              <a:rPr lang="en-US" sz="2200" dirty="0">
                <a:latin typeface="+mj-lt"/>
              </a:rPr>
            </a:br>
            <a:r>
              <a:rPr lang="en-US" sz="2200" dirty="0">
                <a:latin typeface="+mj-lt"/>
              </a:rPr>
              <a:t>    the support people need. </a:t>
            </a:r>
            <a:br>
              <a:rPr lang="en-US" sz="2200" dirty="0">
                <a:latin typeface="+mj-lt"/>
              </a:rPr>
            </a:br>
            <a:r>
              <a:rPr lang="en-US" sz="2200" dirty="0">
                <a:latin typeface="+mj-lt"/>
              </a:rPr>
              <a:t>           </a:t>
            </a:r>
            <a:endParaRPr lang="en-US" sz="2200" b="1" dirty="0">
              <a:latin typeface="+mj-lt"/>
            </a:endParaRPr>
          </a:p>
        </p:txBody>
      </p:sp>
      <p:pic>
        <p:nvPicPr>
          <p:cNvPr id="29" name="Graphic 28" descr="Downward trend graph">
            <a:extLst>
              <a:ext uri="{FF2B5EF4-FFF2-40B4-BE49-F238E27FC236}">
                <a16:creationId xmlns:a16="http://schemas.microsoft.com/office/drawing/2014/main" id="{4225C2A7-272F-45E3-BFAB-6701C33E3E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8" y="3775442"/>
            <a:ext cx="3696058" cy="3082554"/>
          </a:xfrm>
          <a:prstGeom prst="rect">
            <a:avLst/>
          </a:prstGeom>
        </p:spPr>
      </p:pic>
      <p:sp>
        <p:nvSpPr>
          <p:cNvPr id="3" name="TextBox 2">
            <a:extLst>
              <a:ext uri="{FF2B5EF4-FFF2-40B4-BE49-F238E27FC236}">
                <a16:creationId xmlns:a16="http://schemas.microsoft.com/office/drawing/2014/main" id="{867BE6D6-1439-4DAF-B9C6-3320EDF937B8}"/>
              </a:ext>
            </a:extLst>
          </p:cNvPr>
          <p:cNvSpPr txBox="1"/>
          <p:nvPr/>
        </p:nvSpPr>
        <p:spPr>
          <a:xfrm>
            <a:off x="4358936" y="6019161"/>
            <a:ext cx="2646134" cy="369332"/>
          </a:xfrm>
          <a:prstGeom prst="rect">
            <a:avLst/>
          </a:prstGeom>
          <a:noFill/>
        </p:spPr>
        <p:txBody>
          <a:bodyPr wrap="square" rtlCol="0">
            <a:spAutoFit/>
          </a:bodyPr>
          <a:lstStyle/>
          <a:p>
            <a:r>
              <a:rPr lang="en-US" dirty="0"/>
              <a:t>Updated 10/20/2020</a:t>
            </a:r>
          </a:p>
        </p:txBody>
      </p:sp>
    </p:spTree>
    <p:extLst>
      <p:ext uri="{BB962C8B-B14F-4D97-AF65-F5344CB8AC3E}">
        <p14:creationId xmlns:p14="http://schemas.microsoft.com/office/powerpoint/2010/main" val="1896006712"/>
      </p:ext>
    </p:extLst>
  </p:cSld>
  <p:clrMapOvr>
    <a:masterClrMapping/>
  </p:clrMapOvr>
  <mc:AlternateContent xmlns:mc="http://schemas.openxmlformats.org/markup-compatibility/2006" xmlns:p14="http://schemas.microsoft.com/office/powerpoint/2010/main">
    <mc:Choice Requires="p14">
      <p:transition spd="slow" p14:dur="2000" advTm="9176"/>
    </mc:Choice>
    <mc:Fallback xmlns="">
      <p:transition spd="slow" advTm="917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0">
            <a:extLst>
              <a:ext uri="{FF2B5EF4-FFF2-40B4-BE49-F238E27FC236}">
                <a16:creationId xmlns:a16="http://schemas.microsoft.com/office/drawing/2014/main" id="{010B2E9B-7C1F-4F51-B45D-B7A4DEB7A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8FAF58-DDFA-410F-93AA-CF8E5B0947BC}"/>
              </a:ext>
            </a:extLst>
          </p:cNvPr>
          <p:cNvSpPr>
            <a:spLocks noGrp="1"/>
          </p:cNvSpPr>
          <p:nvPr>
            <p:ph type="title"/>
          </p:nvPr>
        </p:nvSpPr>
        <p:spPr>
          <a:xfrm>
            <a:off x="1068512" y="914400"/>
            <a:ext cx="10582381" cy="719191"/>
          </a:xfrm>
        </p:spPr>
        <p:txBody>
          <a:bodyPr anchor="t">
            <a:normAutofit/>
          </a:bodyPr>
          <a:lstStyle/>
          <a:p>
            <a:r>
              <a:rPr lang="en-US" dirty="0"/>
              <a:t>You can’t SHRED safety nets</a:t>
            </a:r>
          </a:p>
        </p:txBody>
      </p:sp>
      <p:pic>
        <p:nvPicPr>
          <p:cNvPr id="5" name="Graphic 4" descr="Cut">
            <a:extLst>
              <a:ext uri="{FF2B5EF4-FFF2-40B4-BE49-F238E27FC236}">
                <a16:creationId xmlns:a16="http://schemas.microsoft.com/office/drawing/2014/main" id="{90744A49-0397-44B2-B629-E3BB23F246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797" y="1601586"/>
            <a:ext cx="3654828" cy="3654828"/>
          </a:xfrm>
          <a:prstGeom prst="rect">
            <a:avLst/>
          </a:prstGeom>
        </p:spPr>
      </p:pic>
      <p:sp>
        <p:nvSpPr>
          <p:cNvPr id="3" name="Content Placeholder 2">
            <a:extLst>
              <a:ext uri="{FF2B5EF4-FFF2-40B4-BE49-F238E27FC236}">
                <a16:creationId xmlns:a16="http://schemas.microsoft.com/office/drawing/2014/main" id="{A24FD154-8814-44ED-AFF3-19D9FD30309D}"/>
              </a:ext>
            </a:extLst>
          </p:cNvPr>
          <p:cNvSpPr>
            <a:spLocks noGrp="1"/>
          </p:cNvSpPr>
          <p:nvPr>
            <p:ph idx="1"/>
          </p:nvPr>
        </p:nvSpPr>
        <p:spPr>
          <a:xfrm>
            <a:off x="4208132" y="1760221"/>
            <a:ext cx="7284378" cy="3888768"/>
          </a:xfrm>
        </p:spPr>
        <p:txBody>
          <a:bodyPr anchor="t">
            <a:noAutofit/>
          </a:bodyPr>
          <a:lstStyle/>
          <a:p>
            <a:r>
              <a:rPr lang="en-US" sz="2200" dirty="0"/>
              <a:t>Safety nets catch people, so they don’t fall into crisis</a:t>
            </a:r>
          </a:p>
          <a:p>
            <a:r>
              <a:rPr lang="en-US" sz="2200" dirty="0"/>
              <a:t>Supports help people build connections and resiliency</a:t>
            </a:r>
          </a:p>
          <a:p>
            <a:r>
              <a:rPr lang="en-US" sz="2200" dirty="0"/>
              <a:t>When you cut holes in nets, lots of people fall through </a:t>
            </a:r>
          </a:p>
          <a:p>
            <a:r>
              <a:rPr lang="en-US" sz="2200" b="1" dirty="0">
                <a:latin typeface="+mj-lt"/>
              </a:rPr>
              <a:t>ALL SERVICES ARE CRITICAL </a:t>
            </a:r>
            <a:r>
              <a:rPr lang="en-US" sz="2200" dirty="0"/>
              <a:t>– even if support means just a few hours a week. When you cut “low touch” support, you push people into another “system,” such as homelessness response. </a:t>
            </a:r>
          </a:p>
        </p:txBody>
      </p:sp>
      <p:sp>
        <p:nvSpPr>
          <p:cNvPr id="32" name="Rectangle 22">
            <a:extLst>
              <a:ext uri="{FF2B5EF4-FFF2-40B4-BE49-F238E27FC236}">
                <a16:creationId xmlns:a16="http://schemas.microsoft.com/office/drawing/2014/main" id="{09EF05D6-F04B-4F92-9224-92BDFB098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4">
            <a:extLst>
              <a:ext uri="{FF2B5EF4-FFF2-40B4-BE49-F238E27FC236}">
                <a16:creationId xmlns:a16="http://schemas.microsoft.com/office/drawing/2014/main" id="{4B50AB73-5D4A-48BB-9E44-1BE4C17E2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No sign">
            <a:extLst>
              <a:ext uri="{FF2B5EF4-FFF2-40B4-BE49-F238E27FC236}">
                <a16:creationId xmlns:a16="http://schemas.microsoft.com/office/drawing/2014/main" id="{91C0457A-37EE-440B-876C-E6F256F4A1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3797" y="1501358"/>
            <a:ext cx="4056694" cy="4056694"/>
          </a:xfrm>
          <a:prstGeom prst="rect">
            <a:avLst/>
          </a:prstGeom>
        </p:spPr>
      </p:pic>
    </p:spTree>
    <p:extLst>
      <p:ext uri="{BB962C8B-B14F-4D97-AF65-F5344CB8AC3E}">
        <p14:creationId xmlns:p14="http://schemas.microsoft.com/office/powerpoint/2010/main" val="3871042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643CFF5-3073-44B6-9A56-4CAF096FF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1012371" y="572486"/>
            <a:ext cx="5868785" cy="985224"/>
          </a:xfrm>
        </p:spPr>
        <p:txBody>
          <a:bodyPr anchor="b">
            <a:normAutofit/>
          </a:bodyPr>
          <a:lstStyle/>
          <a:p>
            <a:r>
              <a:rPr lang="en-US" sz="4000" cap="none" spc="300" dirty="0"/>
              <a:t>No Decisions, Yet</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1012371" y="1872343"/>
            <a:ext cx="6052457" cy="3679439"/>
          </a:xfrm>
        </p:spPr>
        <p:txBody>
          <a:bodyPr anchor="t">
            <a:noAutofit/>
          </a:bodyPr>
          <a:lstStyle/>
          <a:p>
            <a:r>
              <a:rPr lang="en-US" sz="2400" dirty="0">
                <a:latin typeface="+mj-lt"/>
              </a:rPr>
              <a:t>State leaders have not decided,</a:t>
            </a:r>
            <a:br>
              <a:rPr lang="en-US" sz="2400" dirty="0">
                <a:latin typeface="+mj-lt"/>
              </a:rPr>
            </a:br>
            <a:r>
              <a:rPr lang="en-US" sz="2400" dirty="0">
                <a:latin typeface="+mj-lt"/>
              </a:rPr>
              <a:t>yet, to pull people off long-term supports</a:t>
            </a:r>
          </a:p>
          <a:p>
            <a:r>
              <a:rPr lang="en-US" sz="2400" dirty="0">
                <a:latin typeface="+mj-lt"/>
              </a:rPr>
              <a:t>But </a:t>
            </a:r>
            <a:r>
              <a:rPr lang="en-US" sz="2400" b="1" dirty="0">
                <a:latin typeface="+mj-lt"/>
              </a:rPr>
              <a:t>we are worried </a:t>
            </a:r>
            <a:r>
              <a:rPr lang="en-US" sz="2400" dirty="0">
                <a:latin typeface="+mj-lt"/>
              </a:rPr>
              <a:t>they will make it </a:t>
            </a:r>
            <a:br>
              <a:rPr lang="en-US" sz="2400" dirty="0">
                <a:latin typeface="+mj-lt"/>
              </a:rPr>
            </a:br>
            <a:r>
              <a:rPr lang="en-US" sz="2400" dirty="0">
                <a:latin typeface="+mj-lt"/>
              </a:rPr>
              <a:t>more difficult for people to get </a:t>
            </a:r>
            <a:br>
              <a:rPr lang="en-US" sz="2400" dirty="0">
                <a:latin typeface="+mj-lt"/>
              </a:rPr>
            </a:br>
            <a:r>
              <a:rPr lang="en-US" sz="2400" dirty="0">
                <a:latin typeface="+mj-lt"/>
              </a:rPr>
              <a:t>the support they need to live </a:t>
            </a:r>
            <a:br>
              <a:rPr lang="en-US" sz="2400" dirty="0">
                <a:latin typeface="+mj-lt"/>
              </a:rPr>
            </a:br>
            <a:r>
              <a:rPr lang="en-US" sz="2400" dirty="0">
                <a:latin typeface="+mj-lt"/>
              </a:rPr>
              <a:t>and be a part of their community</a:t>
            </a:r>
          </a:p>
        </p:txBody>
      </p:sp>
      <p:pic>
        <p:nvPicPr>
          <p:cNvPr id="5" name="Graphic 4" descr="Fork In Road">
            <a:extLst>
              <a:ext uri="{FF2B5EF4-FFF2-40B4-BE49-F238E27FC236}">
                <a16:creationId xmlns:a16="http://schemas.microsoft.com/office/drawing/2014/main" id="{8B17C652-C0BA-433D-BA9A-ED584B30B9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7265" y="1032257"/>
            <a:ext cx="4037215" cy="4037215"/>
          </a:xfrm>
          <a:prstGeom prst="rect">
            <a:avLst/>
          </a:prstGeom>
        </p:spPr>
      </p:pic>
      <p:sp>
        <p:nvSpPr>
          <p:cNvPr id="48" name="Rectangle 47">
            <a:extLst>
              <a:ext uri="{FF2B5EF4-FFF2-40B4-BE49-F238E27FC236}">
                <a16:creationId xmlns:a16="http://schemas.microsoft.com/office/drawing/2014/main" id="{955DEFE8-24AF-47F7-B020-D4D76ABA1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391868"/>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0" name="Rectangle 49">
            <a:extLst>
              <a:ext uri="{FF2B5EF4-FFF2-40B4-BE49-F238E27FC236}">
                <a16:creationId xmlns:a16="http://schemas.microsoft.com/office/drawing/2014/main" id="{6EAE3873-25FC-4346-B1D5-82E5F9D95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391868"/>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4077427962"/>
      </p:ext>
    </p:extLst>
  </p:cSld>
  <p:clrMapOvr>
    <a:masterClrMapping/>
  </p:clrMapOvr>
  <mc:AlternateContent xmlns:mc="http://schemas.openxmlformats.org/markup-compatibility/2006" xmlns:p14="http://schemas.microsoft.com/office/powerpoint/2010/main">
    <mc:Choice Requires="p14">
      <p:transition spd="slow" p14:dur="2000" advTm="12295"/>
    </mc:Choice>
    <mc:Fallback xmlns="">
      <p:transition spd="slow" advTm="1229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548B48A-F17B-459E-8635-BC256FDD6139}"/>
              </a:ext>
            </a:extLst>
          </p:cNvPr>
          <p:cNvPicPr>
            <a:picLocks noChangeAspect="1"/>
          </p:cNvPicPr>
          <p:nvPr/>
        </p:nvPicPr>
        <p:blipFill rotWithShape="1">
          <a:blip r:embed="rId2"/>
          <a:srcRect t="7787"/>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1145F121-7DB3-4C20-B960-333CE2967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7BCA57-2603-4046-A1B1-E6A9C3BF9C15}"/>
              </a:ext>
            </a:extLst>
          </p:cNvPr>
          <p:cNvSpPr>
            <a:spLocks noGrp="1"/>
          </p:cNvSpPr>
          <p:nvPr>
            <p:ph type="title"/>
          </p:nvPr>
        </p:nvSpPr>
        <p:spPr>
          <a:xfrm>
            <a:off x="1524000" y="1028701"/>
            <a:ext cx="9144000" cy="3850276"/>
          </a:xfrm>
        </p:spPr>
        <p:txBody>
          <a:bodyPr vert="horz" lIns="0" tIns="0" rIns="0" bIns="0" rtlCol="0" anchor="b">
            <a:normAutofit/>
          </a:bodyPr>
          <a:lstStyle/>
          <a:p>
            <a:pPr algn="ctr"/>
            <a:r>
              <a:rPr lang="en-US" sz="4000" spc="750" dirty="0">
                <a:solidFill>
                  <a:schemeClr val="bg1"/>
                </a:solidFill>
              </a:rPr>
              <a:t>Questions?</a:t>
            </a:r>
          </a:p>
        </p:txBody>
      </p:sp>
    </p:spTree>
    <p:extLst>
      <p:ext uri="{BB962C8B-B14F-4D97-AF65-F5344CB8AC3E}">
        <p14:creationId xmlns:p14="http://schemas.microsoft.com/office/powerpoint/2010/main" val="2225024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1F660F9-CF93-42D0-8FCF-627A07100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C5D9031-3674-45D6-A9CD-3B5502BD8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04" y="-1"/>
            <a:ext cx="12180792" cy="2344079"/>
          </a:xfrm>
          <a:prstGeom prst="rect">
            <a:avLst/>
          </a:prstGeom>
          <a:gradFill>
            <a:gsLst>
              <a:gs pos="0">
                <a:schemeClr val="accent5"/>
              </a:gs>
              <a:gs pos="100000">
                <a:schemeClr val="accent2">
                  <a:alpha val="94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16FC2C8-85D1-469C-8765-2381A8D22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29196" cy="2344079"/>
          </a:xfrm>
          <a:prstGeom prst="rect">
            <a:avLst/>
          </a:prstGeom>
          <a:gradFill>
            <a:gsLst>
              <a:gs pos="0">
                <a:schemeClr val="accent5">
                  <a:alpha val="82000"/>
                </a:schemeClr>
              </a:gs>
              <a:gs pos="68000">
                <a:schemeClr val="accent6">
                  <a:alpha val="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5E72AC0-5005-4864-BFA5-33B5E0BC5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50699" y="-4697223"/>
            <a:ext cx="2347802" cy="11734800"/>
          </a:xfrm>
          <a:prstGeom prst="rect">
            <a:avLst/>
          </a:prstGeom>
          <a:gradFill>
            <a:gsLst>
              <a:gs pos="0">
                <a:schemeClr val="accent6">
                  <a:alpha val="26000"/>
                </a:schemeClr>
              </a:gs>
              <a:gs pos="99000">
                <a:schemeClr val="accent5">
                  <a:alpha val="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994616" y="349356"/>
            <a:ext cx="9448800" cy="1101145"/>
          </a:xfrm>
        </p:spPr>
        <p:txBody>
          <a:bodyPr anchor="ctr">
            <a:normAutofit/>
          </a:bodyPr>
          <a:lstStyle/>
          <a:p>
            <a:r>
              <a:rPr lang="en-US" sz="4400" cap="none" spc="300" dirty="0">
                <a:solidFill>
                  <a:schemeClr val="bg1"/>
                </a:solidFill>
              </a:rPr>
              <a:t>We Need Your Help</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898071" y="4429667"/>
            <a:ext cx="10744200" cy="1602170"/>
          </a:xfrm>
        </p:spPr>
        <p:txBody>
          <a:bodyPr>
            <a:noAutofit/>
          </a:bodyPr>
          <a:lstStyle/>
          <a:p>
            <a:pPr marL="0" indent="0">
              <a:lnSpc>
                <a:spcPct val="110000"/>
              </a:lnSpc>
              <a:buNone/>
            </a:pPr>
            <a:r>
              <a:rPr lang="en-US" sz="2400" dirty="0"/>
              <a:t>We want to make sure people who cut supports understand they will hurt people with intellectual and developmental disabilities, their families, </a:t>
            </a:r>
            <a:br>
              <a:rPr lang="en-US" sz="2400" dirty="0"/>
            </a:br>
            <a:r>
              <a:rPr lang="en-US" sz="2400" dirty="0"/>
              <a:t>and the workers who support them</a:t>
            </a:r>
          </a:p>
          <a:p>
            <a:pPr>
              <a:lnSpc>
                <a:spcPct val="110000"/>
              </a:lnSpc>
              <a:buFont typeface="Wingdings" panose="05000000000000000000" pitchFamily="2" charset="2"/>
              <a:buChar char="ü"/>
            </a:pPr>
            <a:r>
              <a:rPr lang="en-US" sz="2400" dirty="0"/>
              <a:t> You can help:  </a:t>
            </a:r>
            <a:r>
              <a:rPr lang="en-US" sz="2400" b="1" dirty="0">
                <a:latin typeface="+mj-lt"/>
              </a:rPr>
              <a:t>Share your story. Be loud.</a:t>
            </a:r>
          </a:p>
        </p:txBody>
      </p:sp>
      <p:pic>
        <p:nvPicPr>
          <p:cNvPr id="6" name="Picture 5" descr="A close up of a logo&#10;&#10;Description automatically generated">
            <a:extLst>
              <a:ext uri="{FF2B5EF4-FFF2-40B4-BE49-F238E27FC236}">
                <a16:creationId xmlns:a16="http://schemas.microsoft.com/office/drawing/2014/main" id="{6B73FB84-BA14-4899-A4B9-0C936FDA2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416" y="5489079"/>
            <a:ext cx="1528895" cy="1085515"/>
          </a:xfrm>
          <a:prstGeom prst="rect">
            <a:avLst/>
          </a:prstGeom>
        </p:spPr>
      </p:pic>
      <p:sp>
        <p:nvSpPr>
          <p:cNvPr id="7" name="Rectangle 6">
            <a:extLst>
              <a:ext uri="{FF2B5EF4-FFF2-40B4-BE49-F238E27FC236}">
                <a16:creationId xmlns:a16="http://schemas.microsoft.com/office/drawing/2014/main" id="{68AFB202-E0F4-471E-82CD-D31EBCB7CEA7}"/>
              </a:ext>
            </a:extLst>
          </p:cNvPr>
          <p:cNvSpPr/>
          <p:nvPr/>
        </p:nvSpPr>
        <p:spPr>
          <a:xfrm>
            <a:off x="-1" y="1450684"/>
            <a:ext cx="12186397" cy="890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Family with boy">
            <a:extLst>
              <a:ext uri="{FF2B5EF4-FFF2-40B4-BE49-F238E27FC236}">
                <a16:creationId xmlns:a16="http://schemas.microsoft.com/office/drawing/2014/main" id="{5B916300-C4A0-4A89-835B-BB4BFB36D8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0368" y="1944648"/>
            <a:ext cx="2344080" cy="2344080"/>
          </a:xfrm>
          <a:prstGeom prst="rect">
            <a:avLst/>
          </a:prstGeom>
        </p:spPr>
      </p:pic>
      <p:pic>
        <p:nvPicPr>
          <p:cNvPr id="8" name="Graphic 7" descr="Group of women">
            <a:extLst>
              <a:ext uri="{FF2B5EF4-FFF2-40B4-BE49-F238E27FC236}">
                <a16:creationId xmlns:a16="http://schemas.microsoft.com/office/drawing/2014/main" id="{FF6E67AC-69E1-4952-AA37-8E826646CF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0684" y="1923129"/>
            <a:ext cx="2371154" cy="2371154"/>
          </a:xfrm>
          <a:prstGeom prst="rect">
            <a:avLst/>
          </a:prstGeom>
        </p:spPr>
      </p:pic>
      <p:pic>
        <p:nvPicPr>
          <p:cNvPr id="10" name="Graphic 9" descr="Universal access">
            <a:extLst>
              <a:ext uri="{FF2B5EF4-FFF2-40B4-BE49-F238E27FC236}">
                <a16:creationId xmlns:a16="http://schemas.microsoft.com/office/drawing/2014/main" id="{DF7D8461-450C-45CD-A043-3BA8086E29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7439" y="1055908"/>
            <a:ext cx="3730888" cy="3730888"/>
          </a:xfrm>
          <a:prstGeom prst="rect">
            <a:avLst/>
          </a:prstGeom>
        </p:spPr>
      </p:pic>
      <p:pic>
        <p:nvPicPr>
          <p:cNvPr id="12" name="Graphic 11" descr="Woman with cane">
            <a:extLst>
              <a:ext uri="{FF2B5EF4-FFF2-40B4-BE49-F238E27FC236}">
                <a16:creationId xmlns:a16="http://schemas.microsoft.com/office/drawing/2014/main" id="{C6B335D9-7DBC-4B18-80E7-48E461D46E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44142" y="2211248"/>
            <a:ext cx="2015152" cy="2015152"/>
          </a:xfrm>
          <a:prstGeom prst="rect">
            <a:avLst/>
          </a:prstGeom>
        </p:spPr>
      </p:pic>
      <p:pic>
        <p:nvPicPr>
          <p:cNvPr id="16" name="Graphic 15" descr="Man with baby">
            <a:extLst>
              <a:ext uri="{FF2B5EF4-FFF2-40B4-BE49-F238E27FC236}">
                <a16:creationId xmlns:a16="http://schemas.microsoft.com/office/drawing/2014/main" id="{9D7B9C35-1E4F-4C4B-9E33-0582B8F2B8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10387" y="2115227"/>
            <a:ext cx="2015152" cy="2015152"/>
          </a:xfrm>
          <a:prstGeom prst="rect">
            <a:avLst/>
          </a:prstGeom>
        </p:spPr>
      </p:pic>
    </p:spTree>
    <p:extLst>
      <p:ext uri="{BB962C8B-B14F-4D97-AF65-F5344CB8AC3E}">
        <p14:creationId xmlns:p14="http://schemas.microsoft.com/office/powerpoint/2010/main" val="1295870419"/>
      </p:ext>
    </p:extLst>
  </p:cSld>
  <p:clrMapOvr>
    <a:masterClrMapping/>
  </p:clrMapOvr>
  <mc:AlternateContent xmlns:mc="http://schemas.openxmlformats.org/markup-compatibility/2006" xmlns:p14="http://schemas.microsoft.com/office/powerpoint/2010/main">
    <mc:Choice Requires="p14">
      <p:transition spd="slow" p14:dur="2000" advTm="18300"/>
    </mc:Choice>
    <mc:Fallback xmlns="">
      <p:transition spd="slow" advTm="183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3839-14C6-4043-A97A-786AEB078683}"/>
              </a:ext>
            </a:extLst>
          </p:cNvPr>
          <p:cNvSpPr>
            <a:spLocks noGrp="1"/>
          </p:cNvSpPr>
          <p:nvPr>
            <p:ph type="title"/>
          </p:nvPr>
        </p:nvSpPr>
        <p:spPr/>
        <p:txBody>
          <a:bodyPr/>
          <a:lstStyle/>
          <a:p>
            <a:r>
              <a:rPr lang="en-US" dirty="0"/>
              <a:t>CONTACT YOUR STATE LEGISLATORS</a:t>
            </a:r>
          </a:p>
        </p:txBody>
      </p:sp>
      <p:sp>
        <p:nvSpPr>
          <p:cNvPr id="3" name="Content Placeholder 2">
            <a:extLst>
              <a:ext uri="{FF2B5EF4-FFF2-40B4-BE49-F238E27FC236}">
                <a16:creationId xmlns:a16="http://schemas.microsoft.com/office/drawing/2014/main" id="{7022FC3F-B519-420E-94D5-3AE83D30D3D4}"/>
              </a:ext>
            </a:extLst>
          </p:cNvPr>
          <p:cNvSpPr>
            <a:spLocks noGrp="1"/>
          </p:cNvSpPr>
          <p:nvPr>
            <p:ph sz="half" idx="1"/>
          </p:nvPr>
        </p:nvSpPr>
        <p:spPr>
          <a:xfrm>
            <a:off x="1044053" y="1996141"/>
            <a:ext cx="9332845" cy="4180822"/>
          </a:xfrm>
        </p:spPr>
        <p:txBody>
          <a:bodyPr/>
          <a:lstStyle/>
          <a:p>
            <a:pPr marL="0" indent="0">
              <a:buNone/>
            </a:pPr>
            <a:r>
              <a:rPr lang="en-US" dirty="0"/>
              <a:t>At a minimum, send each of them a note. You can also ask to meet with them. </a:t>
            </a:r>
            <a:r>
              <a:rPr lang="en-US" b="1" dirty="0">
                <a:latin typeface="Abadi" panose="020B0604020104020204" pitchFamily="34" charset="0"/>
              </a:rPr>
              <a:t>Plan on several letters/calls</a:t>
            </a:r>
            <a:r>
              <a:rPr lang="en-US" dirty="0"/>
              <a:t>:</a:t>
            </a:r>
          </a:p>
          <a:p>
            <a:r>
              <a:rPr lang="en-US" dirty="0"/>
              <a:t>NOW</a:t>
            </a:r>
          </a:p>
          <a:p>
            <a:r>
              <a:rPr lang="en-US" dirty="0"/>
              <a:t>When the governor releases his budget proposal (mid-December to January)</a:t>
            </a:r>
          </a:p>
          <a:p>
            <a:r>
              <a:rPr lang="en-US" dirty="0"/>
              <a:t>Midway through session (mid-February)</a:t>
            </a:r>
          </a:p>
          <a:p>
            <a:r>
              <a:rPr lang="en-US" dirty="0"/>
              <a:t>Toward end of session, when budget negotiations heat up (End of March)</a:t>
            </a:r>
          </a:p>
          <a:p>
            <a:endParaRPr lang="en-US" dirty="0"/>
          </a:p>
          <a:p>
            <a:endParaRPr lang="en-US" dirty="0"/>
          </a:p>
        </p:txBody>
      </p:sp>
    </p:spTree>
    <p:extLst>
      <p:ext uri="{BB962C8B-B14F-4D97-AF65-F5344CB8AC3E}">
        <p14:creationId xmlns:p14="http://schemas.microsoft.com/office/powerpoint/2010/main" val="1481719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F6EAEA9B-2E1C-4FAD-8BCE-BCDAA88A0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8DDDDE9-F719-466E-8023-442157AD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39"/>
            <a:ext cx="12203210" cy="1594273"/>
          </a:xfrm>
          <a:prstGeom prst="rect">
            <a:avLst/>
          </a:prstGeom>
          <a:gradFill>
            <a:gsLst>
              <a:gs pos="0">
                <a:schemeClr val="accent5"/>
              </a:gs>
              <a:gs pos="100000">
                <a:schemeClr val="accent6"/>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39F77F6-77CF-46C0-AC00-152962613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9" y="-15839"/>
            <a:ext cx="8126510" cy="1594273"/>
          </a:xfrm>
          <a:prstGeom prst="rect">
            <a:avLst/>
          </a:prstGeom>
          <a:gradFill>
            <a:gsLst>
              <a:gs pos="0">
                <a:schemeClr val="accent5">
                  <a:alpha val="17000"/>
                </a:schemeClr>
              </a:gs>
              <a:gs pos="99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81D6D53-7DE2-4564-9C40-9B261437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5440" y="-3031424"/>
            <a:ext cx="1594275" cy="7625444"/>
          </a:xfrm>
          <a:prstGeom prst="rect">
            <a:avLst/>
          </a:prstGeom>
          <a:gradFill>
            <a:gsLst>
              <a:gs pos="23000">
                <a:schemeClr val="accent4">
                  <a:alpha val="0"/>
                </a:schemeClr>
              </a:gs>
              <a:gs pos="99000">
                <a:schemeClr val="accent6">
                  <a:alpha val="59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5F9613-119B-4ABF-8F52-C97112CEAFE8}"/>
              </a:ext>
            </a:extLst>
          </p:cNvPr>
          <p:cNvSpPr>
            <a:spLocks noGrp="1"/>
          </p:cNvSpPr>
          <p:nvPr>
            <p:ph type="title"/>
          </p:nvPr>
        </p:nvSpPr>
        <p:spPr>
          <a:xfrm>
            <a:off x="1093694" y="322729"/>
            <a:ext cx="6717553" cy="992096"/>
          </a:xfrm>
        </p:spPr>
        <p:txBody>
          <a:bodyPr vert="horz" lIns="0" tIns="0" rIns="0" bIns="0" rtlCol="0" anchor="ctr">
            <a:normAutofit/>
          </a:bodyPr>
          <a:lstStyle/>
          <a:p>
            <a:r>
              <a:rPr lang="en-US" spc="750" dirty="0">
                <a:solidFill>
                  <a:schemeClr val="bg1"/>
                </a:solidFill>
                <a:effectLst/>
              </a:rPr>
              <a:t>Resource to share</a:t>
            </a:r>
            <a:br>
              <a:rPr lang="en-US" spc="750" dirty="0">
                <a:solidFill>
                  <a:schemeClr val="bg1"/>
                </a:solidFill>
                <a:effectLst/>
              </a:rPr>
            </a:br>
            <a:endParaRPr lang="en-US" spc="750" dirty="0">
              <a:solidFill>
                <a:schemeClr val="bg1"/>
              </a:solidFill>
            </a:endParaRPr>
          </a:p>
        </p:txBody>
      </p:sp>
      <p:pic>
        <p:nvPicPr>
          <p:cNvPr id="8" name="Content Placeholder 7">
            <a:hlinkClick r:id="rId2"/>
            <a:extLst>
              <a:ext uri="{FF2B5EF4-FFF2-40B4-BE49-F238E27FC236}">
                <a16:creationId xmlns:a16="http://schemas.microsoft.com/office/drawing/2014/main" id="{E8E62E24-84FD-4D68-93CE-DD7E6E73AA6B}"/>
              </a:ext>
            </a:extLst>
          </p:cNvPr>
          <p:cNvPicPr>
            <a:picLocks noGrp="1" noChangeAspect="1"/>
          </p:cNvPicPr>
          <p:nvPr>
            <p:ph sz="half" idx="2"/>
          </p:nvPr>
        </p:nvPicPr>
        <p:blipFill>
          <a:blip r:embed="rId3"/>
          <a:stretch>
            <a:fillRect/>
          </a:stretch>
        </p:blipFill>
        <p:spPr>
          <a:xfrm>
            <a:off x="3781223" y="2327113"/>
            <a:ext cx="2971858" cy="3810075"/>
          </a:xfrm>
          <a:prstGeom prst="rect">
            <a:avLst/>
          </a:prstGeom>
        </p:spPr>
      </p:pic>
      <p:pic>
        <p:nvPicPr>
          <p:cNvPr id="5" name="Content Placeholder 4">
            <a:hlinkClick r:id="rId2"/>
            <a:extLst>
              <a:ext uri="{FF2B5EF4-FFF2-40B4-BE49-F238E27FC236}">
                <a16:creationId xmlns:a16="http://schemas.microsoft.com/office/drawing/2014/main" id="{22A979F2-CA49-4D43-8115-66FE5B46C17B}"/>
              </a:ext>
            </a:extLst>
          </p:cNvPr>
          <p:cNvPicPr>
            <a:picLocks noGrp="1" noChangeAspect="1"/>
          </p:cNvPicPr>
          <p:nvPr>
            <p:ph sz="half" idx="1"/>
          </p:nvPr>
        </p:nvPicPr>
        <p:blipFill>
          <a:blip r:embed="rId4"/>
          <a:stretch>
            <a:fillRect/>
          </a:stretch>
        </p:blipFill>
        <p:spPr>
          <a:xfrm>
            <a:off x="635382" y="1988297"/>
            <a:ext cx="2924231" cy="3810075"/>
          </a:xfrm>
          <a:prstGeom prst="rect">
            <a:avLst/>
          </a:prstGeom>
        </p:spPr>
      </p:pic>
      <p:sp>
        <p:nvSpPr>
          <p:cNvPr id="9" name="TextBox 8">
            <a:extLst>
              <a:ext uri="{FF2B5EF4-FFF2-40B4-BE49-F238E27FC236}">
                <a16:creationId xmlns:a16="http://schemas.microsoft.com/office/drawing/2014/main" id="{82C96A94-13FB-4C5C-B352-99AE22CCD7B3}"/>
              </a:ext>
            </a:extLst>
          </p:cNvPr>
          <p:cNvSpPr txBox="1"/>
          <p:nvPr/>
        </p:nvSpPr>
        <p:spPr>
          <a:xfrm>
            <a:off x="7235301" y="2626660"/>
            <a:ext cx="3403670" cy="923330"/>
          </a:xfrm>
          <a:prstGeom prst="rect">
            <a:avLst/>
          </a:prstGeom>
          <a:noFill/>
        </p:spPr>
        <p:txBody>
          <a:bodyPr wrap="square" rtlCol="0">
            <a:spAutoFit/>
          </a:bodyPr>
          <a:lstStyle/>
          <a:p>
            <a:r>
              <a:rPr lang="en-US" dirty="0">
                <a:effectLst/>
                <a:hlinkClick r:id="rId2"/>
              </a:rPr>
              <a:t>https://arcofkingcounty.org/file_download/2a30b8f1-4b5f-4f03-bb57-56c7bf479de</a:t>
            </a:r>
            <a:endParaRPr lang="en-US" dirty="0"/>
          </a:p>
        </p:txBody>
      </p:sp>
    </p:spTree>
    <p:extLst>
      <p:ext uri="{BB962C8B-B14F-4D97-AF65-F5344CB8AC3E}">
        <p14:creationId xmlns:p14="http://schemas.microsoft.com/office/powerpoint/2010/main" val="348305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A01B-1B46-4415-AEB0-EE7E5AB0F10E}"/>
              </a:ext>
            </a:extLst>
          </p:cNvPr>
          <p:cNvSpPr>
            <a:spLocks noGrp="1"/>
          </p:cNvSpPr>
          <p:nvPr>
            <p:ph type="title"/>
          </p:nvPr>
        </p:nvSpPr>
        <p:spPr>
          <a:xfrm>
            <a:off x="1044054" y="457200"/>
            <a:ext cx="10309745" cy="744876"/>
          </a:xfrm>
        </p:spPr>
        <p:txBody>
          <a:bodyPr/>
          <a:lstStyle/>
          <a:p>
            <a:r>
              <a:rPr lang="en-US" dirty="0"/>
              <a:t>Some Talking points</a:t>
            </a:r>
          </a:p>
        </p:txBody>
      </p:sp>
      <p:sp>
        <p:nvSpPr>
          <p:cNvPr id="3" name="Content Placeholder 2">
            <a:extLst>
              <a:ext uri="{FF2B5EF4-FFF2-40B4-BE49-F238E27FC236}">
                <a16:creationId xmlns:a16="http://schemas.microsoft.com/office/drawing/2014/main" id="{387497F7-7076-4F20-AC6E-DFC672975858}"/>
              </a:ext>
            </a:extLst>
          </p:cNvPr>
          <p:cNvSpPr>
            <a:spLocks noGrp="1"/>
          </p:cNvSpPr>
          <p:nvPr>
            <p:ph sz="half" idx="1"/>
          </p:nvPr>
        </p:nvSpPr>
        <p:spPr>
          <a:xfrm>
            <a:off x="399495" y="1448656"/>
            <a:ext cx="5620305" cy="4728307"/>
          </a:xfrm>
        </p:spPr>
        <p:txBody>
          <a:bodyPr>
            <a:noAutofit/>
          </a:bodyPr>
          <a:lstStyle/>
          <a:p>
            <a:r>
              <a:rPr lang="en-US" sz="1400" b="1" i="0" u="none" strike="noStrike" baseline="0" dirty="0">
                <a:solidFill>
                  <a:srgbClr val="000000"/>
                </a:solidFill>
                <a:latin typeface="Calibri Light" panose="020F0302020204030204" pitchFamily="34" charset="0"/>
              </a:rPr>
              <a:t>41st … and falling? </a:t>
            </a:r>
            <a:r>
              <a:rPr lang="en-US" sz="1400" b="0" i="0" u="none" strike="noStrike" baseline="0" dirty="0">
                <a:solidFill>
                  <a:srgbClr val="000000"/>
                </a:solidFill>
                <a:latin typeface="Calibri Light" panose="020F0302020204030204" pitchFamily="34" charset="0"/>
              </a:rPr>
              <a:t>Washington’s system of supports for people with developmental disabilities is fragile and inadequate, serving less than 30 percent of the people it should. The DDA budget is built off current expenses, not on increasing or unmet need, or even on numbers who qualify. Our state is 41st in spending, has high case manager ratios (1 to 75), and already rations care, leaving thousands waiting for essential access to health, housing, education, and jobs. </a:t>
            </a:r>
          </a:p>
          <a:p>
            <a:r>
              <a:rPr lang="en-US" sz="1400" b="1" i="0" u="none" strike="noStrike" baseline="0" dirty="0">
                <a:solidFill>
                  <a:srgbClr val="000000"/>
                </a:solidFill>
                <a:latin typeface="Calibri Light" panose="020F0302020204030204" pitchFamily="34" charset="0"/>
              </a:rPr>
              <a:t>15% cuts are really 30% </a:t>
            </a:r>
            <a:r>
              <a:rPr lang="en-US" sz="1400" b="0" i="0" u="none" strike="noStrike" baseline="0" dirty="0">
                <a:solidFill>
                  <a:srgbClr val="000000"/>
                </a:solidFill>
                <a:latin typeface="Calibri Light" panose="020F0302020204030204" pitchFamily="34" charset="0"/>
              </a:rPr>
              <a:t>once you factor in loss of matching federal dollars. And the impact can feel even greater. Demand for housing, food, behavioral health supports, and emergency care all jump when DD supports are cut. </a:t>
            </a:r>
          </a:p>
          <a:p>
            <a:r>
              <a:rPr lang="en-US" sz="1400" b="1" i="0" u="none" strike="noStrike" baseline="0" dirty="0">
                <a:solidFill>
                  <a:srgbClr val="000000"/>
                </a:solidFill>
                <a:latin typeface="Calibri Light" panose="020F0302020204030204" pitchFamily="34" charset="0"/>
              </a:rPr>
              <a:t>Deepest poverty. </a:t>
            </a:r>
            <a:r>
              <a:rPr lang="en-US" sz="1400" b="0" i="0" u="none" strike="noStrike" baseline="0" dirty="0">
                <a:solidFill>
                  <a:srgbClr val="000000"/>
                </a:solidFill>
                <a:latin typeface="Calibri Light" panose="020F0302020204030204" pitchFamily="34" charset="0"/>
              </a:rPr>
              <a:t>People with a cognitive /behavioral disability face the highest rates of poverty in the state. These folks make up the core of people with developmental disabilities. For those who rely on them, supports are so much more than safety and security: </a:t>
            </a:r>
          </a:p>
          <a:p>
            <a:pPr lvl="1"/>
            <a:r>
              <a:rPr lang="en-US" sz="1400" b="0" i="0" u="none" strike="noStrike" baseline="0" dirty="0">
                <a:solidFill>
                  <a:srgbClr val="000000"/>
                </a:solidFill>
                <a:latin typeface="Calibri Light" panose="020F0302020204030204" pitchFamily="34" charset="0"/>
              </a:rPr>
              <a:t>Personal care literally means being able to get out of bed </a:t>
            </a:r>
          </a:p>
          <a:p>
            <a:pPr lvl="1"/>
            <a:r>
              <a:rPr lang="en-US" sz="1400" b="0" i="0" u="none" strike="noStrike" baseline="0" dirty="0">
                <a:solidFill>
                  <a:srgbClr val="000000"/>
                </a:solidFill>
                <a:latin typeface="Calibri Light" panose="020F0302020204030204" pitchFamily="34" charset="0"/>
              </a:rPr>
              <a:t>Residential support means access to a home </a:t>
            </a:r>
          </a:p>
          <a:p>
            <a:pPr lvl="1"/>
            <a:r>
              <a:rPr lang="en-US" sz="1400" b="0" i="0" u="none" strike="noStrike" baseline="0" dirty="0">
                <a:solidFill>
                  <a:srgbClr val="000000"/>
                </a:solidFill>
                <a:latin typeface="Calibri Light" panose="020F0302020204030204" pitchFamily="34" charset="0"/>
              </a:rPr>
              <a:t>Employment support means access to jobs </a:t>
            </a:r>
          </a:p>
          <a:p>
            <a:endParaRPr lang="en-US" sz="1200" b="0" i="0" u="none" strike="noStrike" baseline="0" dirty="0">
              <a:solidFill>
                <a:srgbClr val="000000"/>
              </a:solidFill>
              <a:latin typeface="Calibri Light" panose="020F0302020204030204" pitchFamily="34" charset="0"/>
            </a:endParaRPr>
          </a:p>
          <a:p>
            <a:endParaRPr lang="en-US" sz="1200" b="0" i="0" u="none" strike="noStrike" baseline="0" dirty="0">
              <a:solidFill>
                <a:srgbClr val="000000"/>
              </a:solidFill>
              <a:latin typeface="Calibri Light" panose="020F0302020204030204" pitchFamily="34" charset="0"/>
            </a:endParaRPr>
          </a:p>
        </p:txBody>
      </p:sp>
      <p:sp>
        <p:nvSpPr>
          <p:cNvPr id="4" name="Content Placeholder 3">
            <a:extLst>
              <a:ext uri="{FF2B5EF4-FFF2-40B4-BE49-F238E27FC236}">
                <a16:creationId xmlns:a16="http://schemas.microsoft.com/office/drawing/2014/main" id="{7F672A8D-39AA-4903-A43B-E873A20D6939}"/>
              </a:ext>
            </a:extLst>
          </p:cNvPr>
          <p:cNvSpPr>
            <a:spLocks noGrp="1"/>
          </p:cNvSpPr>
          <p:nvPr>
            <p:ph sz="half" idx="2"/>
          </p:nvPr>
        </p:nvSpPr>
        <p:spPr>
          <a:xfrm>
            <a:off x="6172198" y="1448656"/>
            <a:ext cx="5620305" cy="4657286"/>
          </a:xfrm>
        </p:spPr>
        <p:txBody>
          <a:bodyPr>
            <a:noAutofit/>
          </a:bodyPr>
          <a:lstStyle/>
          <a:p>
            <a:r>
              <a:rPr lang="en-US" sz="1400" b="1" i="0" u="none" strike="noStrike" baseline="0" dirty="0">
                <a:solidFill>
                  <a:srgbClr val="000000"/>
                </a:solidFill>
                <a:latin typeface="Calibri Light" panose="020F0302020204030204" pitchFamily="34" charset="0"/>
              </a:rPr>
              <a:t>The domino effect. </a:t>
            </a:r>
            <a:r>
              <a:rPr lang="en-US" sz="1400" b="0" i="0" u="none" strike="noStrike" baseline="0" dirty="0">
                <a:solidFill>
                  <a:srgbClr val="000000"/>
                </a:solidFill>
                <a:latin typeface="Calibri Light" panose="020F0302020204030204" pitchFamily="34" charset="0"/>
              </a:rPr>
              <a:t>When people secure a waiver through DDA they also secure Medicaid Apple Health, food benefits, and - in King County - possibly mental health support via Sound. Home and job are often directly tied to supports. </a:t>
            </a:r>
          </a:p>
          <a:p>
            <a:r>
              <a:rPr lang="en-US" sz="1400" b="1" i="0" u="none" strike="noStrike" baseline="0" dirty="0">
                <a:solidFill>
                  <a:srgbClr val="000000"/>
                </a:solidFill>
                <a:latin typeface="Calibri Light" panose="020F0302020204030204" pitchFamily="34" charset="0"/>
              </a:rPr>
              <a:t>One event away from crisis</a:t>
            </a:r>
            <a:r>
              <a:rPr lang="en-US" sz="1400" b="0" i="0" u="none" strike="noStrike" baseline="0" dirty="0">
                <a:solidFill>
                  <a:srgbClr val="000000"/>
                </a:solidFill>
                <a:latin typeface="Calibri Light" panose="020F0302020204030204" pitchFamily="34" charset="0"/>
              </a:rPr>
              <a:t>. ALL clients need the support. Whether they need just 1 support once a week, or several 24/7, that support is what is keeping them – and their families – out of crisis. </a:t>
            </a:r>
          </a:p>
          <a:p>
            <a:r>
              <a:rPr lang="en-US" sz="1400" b="1" i="0" u="none" strike="noStrike" baseline="0" dirty="0">
                <a:solidFill>
                  <a:srgbClr val="000000"/>
                </a:solidFill>
                <a:latin typeface="Calibri Light" panose="020F0302020204030204" pitchFamily="34" charset="0"/>
              </a:rPr>
              <a:t>Arbitrary</a:t>
            </a:r>
            <a:r>
              <a:rPr lang="en-US" sz="1400" b="0" i="0" u="none" strike="noStrike" baseline="0" dirty="0">
                <a:solidFill>
                  <a:srgbClr val="000000"/>
                </a:solidFill>
                <a:latin typeface="Calibri Light" panose="020F0302020204030204" pitchFamily="34" charset="0"/>
              </a:rPr>
              <a:t>. The models show people at the highest classification levels losing all support. When asked which factors determined winners and losers, DDA could not answer. </a:t>
            </a:r>
          </a:p>
          <a:p>
            <a:r>
              <a:rPr lang="en-US" sz="1400" b="1" i="0" u="none" strike="noStrike" baseline="0" dirty="0">
                <a:solidFill>
                  <a:srgbClr val="000000"/>
                </a:solidFill>
                <a:latin typeface="Calibri Light" panose="020F0302020204030204" pitchFamily="34" charset="0"/>
              </a:rPr>
              <a:t>Ending chronic homelessness saves taxpayers money</a:t>
            </a:r>
            <a:r>
              <a:rPr lang="en-US" sz="1400" b="0" i="0" u="none" strike="noStrike" baseline="0" dirty="0">
                <a:solidFill>
                  <a:srgbClr val="000000"/>
                </a:solidFill>
                <a:latin typeface="Calibri Light" panose="020F0302020204030204" pitchFamily="34" charset="0"/>
              </a:rPr>
              <a:t>. In King County, we know about two-thirds of the homeless population has a disability, and national research shows 30 to 40 percent of people experiencing homelessness have an intellectual disability. Research also shows that providing supportive housing cuts costs to society by almost half. So </a:t>
            </a:r>
            <a:r>
              <a:rPr lang="en-US" sz="1400" b="1" i="0" u="none" strike="noStrike" baseline="0" dirty="0">
                <a:solidFill>
                  <a:srgbClr val="000000"/>
                </a:solidFill>
                <a:latin typeface="Calibri Light" panose="020F0302020204030204" pitchFamily="34" charset="0"/>
              </a:rPr>
              <a:t>why would the state cut the supports that keep people with DD (and often their families) out of chronic homelessness? </a:t>
            </a:r>
          </a:p>
        </p:txBody>
      </p:sp>
    </p:spTree>
    <p:extLst>
      <p:ext uri="{BB962C8B-B14F-4D97-AF65-F5344CB8AC3E}">
        <p14:creationId xmlns:p14="http://schemas.microsoft.com/office/powerpoint/2010/main" val="3637564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1F660F9-CF93-42D0-8FCF-627A07100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C5D9031-3674-45D6-A9CD-3B5502BD8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04" y="-1"/>
            <a:ext cx="12180792" cy="2344079"/>
          </a:xfrm>
          <a:prstGeom prst="rect">
            <a:avLst/>
          </a:prstGeom>
          <a:gradFill>
            <a:gsLst>
              <a:gs pos="0">
                <a:schemeClr val="accent5"/>
              </a:gs>
              <a:gs pos="100000">
                <a:schemeClr val="accent2">
                  <a:alpha val="94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16FC2C8-85D1-469C-8765-2381A8D22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29196" cy="2344079"/>
          </a:xfrm>
          <a:prstGeom prst="rect">
            <a:avLst/>
          </a:prstGeom>
          <a:gradFill>
            <a:gsLst>
              <a:gs pos="0">
                <a:schemeClr val="accent5">
                  <a:alpha val="82000"/>
                </a:schemeClr>
              </a:gs>
              <a:gs pos="68000">
                <a:schemeClr val="accent6">
                  <a:alpha val="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5E72AC0-5005-4864-BFA5-33B5E0BC5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50699" y="-4697223"/>
            <a:ext cx="2347802" cy="11734800"/>
          </a:xfrm>
          <a:prstGeom prst="rect">
            <a:avLst/>
          </a:prstGeom>
          <a:gradFill>
            <a:gsLst>
              <a:gs pos="0">
                <a:schemeClr val="accent6">
                  <a:alpha val="26000"/>
                </a:schemeClr>
              </a:gs>
              <a:gs pos="99000">
                <a:schemeClr val="accent5">
                  <a:alpha val="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462804" y="349356"/>
            <a:ext cx="9980612" cy="1101145"/>
          </a:xfrm>
        </p:spPr>
        <p:txBody>
          <a:bodyPr anchor="ctr">
            <a:normAutofit/>
          </a:bodyPr>
          <a:lstStyle/>
          <a:p>
            <a:r>
              <a:rPr lang="en-US" sz="4400" cap="none" spc="300" dirty="0">
                <a:solidFill>
                  <a:schemeClr val="bg1"/>
                </a:solidFill>
              </a:rPr>
              <a:t>What to do? Contact legislators</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898071" y="1910993"/>
            <a:ext cx="10744200" cy="4120844"/>
          </a:xfrm>
        </p:spPr>
        <p:txBody>
          <a:bodyPr>
            <a:noAutofit/>
          </a:bodyPr>
          <a:lstStyle/>
          <a:p>
            <a:pPr marL="0" indent="0">
              <a:lnSpc>
                <a:spcPct val="110000"/>
              </a:lnSpc>
              <a:buNone/>
            </a:pPr>
            <a:r>
              <a:rPr lang="en-US" sz="2400" dirty="0"/>
              <a:t>We want to make sure people who cut supports understand they will hurt. </a:t>
            </a:r>
          </a:p>
          <a:p>
            <a:pPr marL="0" indent="0">
              <a:lnSpc>
                <a:spcPct val="110000"/>
              </a:lnSpc>
              <a:buNone/>
            </a:pPr>
            <a:br>
              <a:rPr lang="en-US" sz="2400" dirty="0">
                <a:latin typeface="+mj-lt"/>
              </a:rPr>
            </a:br>
            <a:endParaRPr lang="en-US" sz="2400" dirty="0">
              <a:latin typeface="+mj-lt"/>
            </a:endParaRPr>
          </a:p>
          <a:p>
            <a:pPr marL="0" indent="0">
              <a:lnSpc>
                <a:spcPct val="110000"/>
              </a:lnSpc>
              <a:buNone/>
            </a:pPr>
            <a:endParaRPr lang="en-US" sz="2400" b="1" dirty="0">
              <a:latin typeface="+mj-lt"/>
            </a:endParaRPr>
          </a:p>
          <a:p>
            <a:pPr marL="0" indent="0">
              <a:lnSpc>
                <a:spcPct val="110000"/>
              </a:lnSpc>
              <a:buNone/>
            </a:pPr>
            <a:endParaRPr lang="en-US" sz="2400" b="1" dirty="0">
              <a:latin typeface="+mj-lt"/>
            </a:endParaRPr>
          </a:p>
        </p:txBody>
      </p:sp>
      <p:sp>
        <p:nvSpPr>
          <p:cNvPr id="7" name="Rectangle 6">
            <a:extLst>
              <a:ext uri="{FF2B5EF4-FFF2-40B4-BE49-F238E27FC236}">
                <a16:creationId xmlns:a16="http://schemas.microsoft.com/office/drawing/2014/main" id="{68AFB202-E0F4-471E-82CD-D31EBCB7CEA7}"/>
              </a:ext>
            </a:extLst>
          </p:cNvPr>
          <p:cNvSpPr/>
          <p:nvPr/>
        </p:nvSpPr>
        <p:spPr>
          <a:xfrm>
            <a:off x="-1" y="1450684"/>
            <a:ext cx="12186397" cy="890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F945B32-FD1E-401F-9528-349CB1D3B3AE}"/>
              </a:ext>
            </a:extLst>
          </p:cNvPr>
          <p:cNvPicPr>
            <a:picLocks noChangeAspect="1"/>
          </p:cNvPicPr>
          <p:nvPr/>
        </p:nvPicPr>
        <p:blipFill>
          <a:blip r:embed="rId2"/>
          <a:stretch>
            <a:fillRect/>
          </a:stretch>
        </p:blipFill>
        <p:spPr>
          <a:xfrm>
            <a:off x="257454" y="1573090"/>
            <a:ext cx="8944981" cy="4784633"/>
          </a:xfrm>
          <a:prstGeom prst="rect">
            <a:avLst/>
          </a:prstGeom>
        </p:spPr>
      </p:pic>
      <p:sp>
        <p:nvSpPr>
          <p:cNvPr id="11" name="TextBox 10">
            <a:extLst>
              <a:ext uri="{FF2B5EF4-FFF2-40B4-BE49-F238E27FC236}">
                <a16:creationId xmlns:a16="http://schemas.microsoft.com/office/drawing/2014/main" id="{225387E6-DD47-45CD-A5D0-8B48E2572C1A}"/>
              </a:ext>
            </a:extLst>
          </p:cNvPr>
          <p:cNvSpPr txBox="1"/>
          <p:nvPr/>
        </p:nvSpPr>
        <p:spPr>
          <a:xfrm>
            <a:off x="7470217" y="5529340"/>
            <a:ext cx="4172054" cy="369332"/>
          </a:xfrm>
          <a:prstGeom prst="rect">
            <a:avLst/>
          </a:prstGeom>
          <a:noFill/>
        </p:spPr>
        <p:txBody>
          <a:bodyPr wrap="square" rtlCol="0">
            <a:spAutoFit/>
          </a:bodyPr>
          <a:lstStyle/>
          <a:p>
            <a:r>
              <a:rPr lang="en-US" dirty="0">
                <a:hlinkClick r:id="rId3"/>
              </a:rPr>
              <a:t>https://app.leg.wa.gov/DistrictFinder/</a:t>
            </a:r>
            <a:endParaRPr lang="en-US" dirty="0"/>
          </a:p>
        </p:txBody>
      </p:sp>
    </p:spTree>
    <p:extLst>
      <p:ext uri="{BB962C8B-B14F-4D97-AF65-F5344CB8AC3E}">
        <p14:creationId xmlns:p14="http://schemas.microsoft.com/office/powerpoint/2010/main" val="2335942400"/>
      </p:ext>
    </p:extLst>
  </p:cSld>
  <p:clrMapOvr>
    <a:masterClrMapping/>
  </p:clrMapOvr>
  <mc:AlternateContent xmlns:mc="http://schemas.openxmlformats.org/markup-compatibility/2006" xmlns:p14="http://schemas.microsoft.com/office/powerpoint/2010/main">
    <mc:Choice Requires="p14">
      <p:transition spd="slow" p14:dur="2000" advTm="18300"/>
    </mc:Choice>
    <mc:Fallback xmlns="">
      <p:transition spd="slow" advTm="183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1F660F9-CF93-42D0-8FCF-627A07100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C5D9031-3674-45D6-A9CD-3B5502BD8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04" y="-1"/>
            <a:ext cx="12180792" cy="2344079"/>
          </a:xfrm>
          <a:prstGeom prst="rect">
            <a:avLst/>
          </a:prstGeom>
          <a:gradFill>
            <a:gsLst>
              <a:gs pos="0">
                <a:schemeClr val="accent5"/>
              </a:gs>
              <a:gs pos="100000">
                <a:schemeClr val="accent2">
                  <a:alpha val="94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16FC2C8-85D1-469C-8765-2381A8D22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29196" cy="2344079"/>
          </a:xfrm>
          <a:prstGeom prst="rect">
            <a:avLst/>
          </a:prstGeom>
          <a:gradFill>
            <a:gsLst>
              <a:gs pos="0">
                <a:schemeClr val="accent5">
                  <a:alpha val="82000"/>
                </a:schemeClr>
              </a:gs>
              <a:gs pos="68000">
                <a:schemeClr val="accent6">
                  <a:alpha val="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5E72AC0-5005-4864-BFA5-33B5E0BC5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50699" y="-4697223"/>
            <a:ext cx="2347802" cy="11734800"/>
          </a:xfrm>
          <a:prstGeom prst="rect">
            <a:avLst/>
          </a:prstGeom>
          <a:gradFill>
            <a:gsLst>
              <a:gs pos="0">
                <a:schemeClr val="accent6">
                  <a:alpha val="26000"/>
                </a:schemeClr>
              </a:gs>
              <a:gs pos="99000">
                <a:schemeClr val="accent5">
                  <a:alpha val="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994616" y="349356"/>
            <a:ext cx="9448800" cy="1101145"/>
          </a:xfrm>
        </p:spPr>
        <p:txBody>
          <a:bodyPr anchor="ctr">
            <a:normAutofit/>
          </a:bodyPr>
          <a:lstStyle/>
          <a:p>
            <a:r>
              <a:rPr lang="en-US" sz="4400" cap="none" spc="300" dirty="0">
                <a:solidFill>
                  <a:schemeClr val="bg1"/>
                </a:solidFill>
              </a:rPr>
              <a:t>What can you do?</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898071" y="1910993"/>
            <a:ext cx="10744200" cy="4120844"/>
          </a:xfrm>
        </p:spPr>
        <p:txBody>
          <a:bodyPr>
            <a:noAutofit/>
          </a:bodyPr>
          <a:lstStyle/>
          <a:p>
            <a:pPr marL="0" indent="0">
              <a:lnSpc>
                <a:spcPct val="110000"/>
              </a:lnSpc>
              <a:buNone/>
            </a:pPr>
            <a:r>
              <a:rPr lang="en-US" sz="2400" dirty="0"/>
              <a:t>We want to make sure people who cut supports understand they will hurt. </a:t>
            </a:r>
          </a:p>
          <a:p>
            <a:pPr marL="0" indent="0">
              <a:lnSpc>
                <a:spcPct val="110000"/>
              </a:lnSpc>
              <a:buNone/>
            </a:pPr>
            <a:r>
              <a:rPr lang="en-US" sz="2400" b="1" dirty="0">
                <a:latin typeface="+mj-lt"/>
              </a:rPr>
              <a:t>Let leaders know cuts would be devastating</a:t>
            </a:r>
          </a:p>
          <a:p>
            <a:pPr marL="0" indent="0">
              <a:lnSpc>
                <a:spcPct val="110000"/>
              </a:lnSpc>
              <a:buNone/>
            </a:pPr>
            <a:r>
              <a:rPr lang="en-US" sz="2400" dirty="0"/>
              <a:t>Also …</a:t>
            </a:r>
          </a:p>
          <a:p>
            <a:pPr>
              <a:lnSpc>
                <a:spcPct val="110000"/>
              </a:lnSpc>
            </a:pPr>
            <a:r>
              <a:rPr lang="en-US" sz="2400" b="1" dirty="0">
                <a:latin typeface="+mj-lt"/>
              </a:rPr>
              <a:t>Contact the governor</a:t>
            </a:r>
          </a:p>
          <a:p>
            <a:pPr>
              <a:lnSpc>
                <a:spcPct val="110000"/>
              </a:lnSpc>
            </a:pPr>
            <a:r>
              <a:rPr lang="en-US" sz="2400" b="1" dirty="0">
                <a:latin typeface="+mj-lt"/>
              </a:rPr>
              <a:t>Be an informed voter</a:t>
            </a:r>
          </a:p>
          <a:p>
            <a:pPr>
              <a:lnSpc>
                <a:spcPct val="110000"/>
              </a:lnSpc>
            </a:pPr>
            <a:r>
              <a:rPr lang="en-US" sz="2400" dirty="0">
                <a:latin typeface="+mj-lt"/>
              </a:rPr>
              <a:t>The Arc of WA action alerts:</a:t>
            </a:r>
            <a:br>
              <a:rPr lang="en-US" sz="2400" dirty="0">
                <a:latin typeface="+mj-lt"/>
              </a:rPr>
            </a:br>
            <a:r>
              <a:rPr lang="en-US" sz="2400" dirty="0">
                <a:latin typeface="+mj-lt"/>
              </a:rPr>
              <a:t>https://arcwa.org/action-center/</a:t>
            </a:r>
            <a:br>
              <a:rPr lang="en-US" sz="2400" dirty="0">
                <a:latin typeface="+mj-lt"/>
              </a:rPr>
            </a:br>
            <a:br>
              <a:rPr lang="en-US" sz="2400" dirty="0">
                <a:latin typeface="+mj-lt"/>
              </a:rPr>
            </a:br>
            <a:endParaRPr lang="en-US" sz="2400" dirty="0">
              <a:latin typeface="+mj-lt"/>
            </a:endParaRPr>
          </a:p>
          <a:p>
            <a:pPr marL="0" indent="0">
              <a:lnSpc>
                <a:spcPct val="110000"/>
              </a:lnSpc>
              <a:buNone/>
            </a:pPr>
            <a:endParaRPr lang="en-US" sz="2400" b="1" dirty="0">
              <a:latin typeface="+mj-lt"/>
            </a:endParaRPr>
          </a:p>
          <a:p>
            <a:pPr marL="0" indent="0">
              <a:lnSpc>
                <a:spcPct val="110000"/>
              </a:lnSpc>
              <a:buNone/>
            </a:pPr>
            <a:endParaRPr lang="en-US" sz="2400" b="1" dirty="0">
              <a:latin typeface="+mj-lt"/>
            </a:endParaRPr>
          </a:p>
        </p:txBody>
      </p:sp>
      <p:sp>
        <p:nvSpPr>
          <p:cNvPr id="7" name="Rectangle 6">
            <a:extLst>
              <a:ext uri="{FF2B5EF4-FFF2-40B4-BE49-F238E27FC236}">
                <a16:creationId xmlns:a16="http://schemas.microsoft.com/office/drawing/2014/main" id="{68AFB202-E0F4-471E-82CD-D31EBCB7CEA7}"/>
              </a:ext>
            </a:extLst>
          </p:cNvPr>
          <p:cNvSpPr/>
          <p:nvPr/>
        </p:nvSpPr>
        <p:spPr>
          <a:xfrm>
            <a:off x="-1" y="1450684"/>
            <a:ext cx="12186397" cy="890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F945B32-FD1E-401F-9528-349CB1D3B3AE}"/>
              </a:ext>
            </a:extLst>
          </p:cNvPr>
          <p:cNvPicPr>
            <a:picLocks noChangeAspect="1"/>
          </p:cNvPicPr>
          <p:nvPr/>
        </p:nvPicPr>
        <p:blipFill>
          <a:blip r:embed="rId2"/>
          <a:stretch>
            <a:fillRect/>
          </a:stretch>
        </p:blipFill>
        <p:spPr>
          <a:xfrm>
            <a:off x="7046483" y="2987902"/>
            <a:ext cx="4247446" cy="2271941"/>
          </a:xfrm>
          <a:prstGeom prst="rect">
            <a:avLst/>
          </a:prstGeom>
        </p:spPr>
      </p:pic>
      <p:sp>
        <p:nvSpPr>
          <p:cNvPr id="11" name="TextBox 10">
            <a:extLst>
              <a:ext uri="{FF2B5EF4-FFF2-40B4-BE49-F238E27FC236}">
                <a16:creationId xmlns:a16="http://schemas.microsoft.com/office/drawing/2014/main" id="{225387E6-DD47-45CD-A5D0-8B48E2572C1A}"/>
              </a:ext>
            </a:extLst>
          </p:cNvPr>
          <p:cNvSpPr txBox="1"/>
          <p:nvPr/>
        </p:nvSpPr>
        <p:spPr>
          <a:xfrm>
            <a:off x="6895909" y="5662505"/>
            <a:ext cx="4172054" cy="369332"/>
          </a:xfrm>
          <a:prstGeom prst="rect">
            <a:avLst/>
          </a:prstGeom>
          <a:noFill/>
        </p:spPr>
        <p:txBody>
          <a:bodyPr wrap="square" rtlCol="0">
            <a:spAutoFit/>
          </a:bodyPr>
          <a:lstStyle/>
          <a:p>
            <a:r>
              <a:rPr lang="en-US" dirty="0">
                <a:hlinkClick r:id="rId3"/>
              </a:rPr>
              <a:t>https://app.leg.wa.gov/DistrictFinder/</a:t>
            </a:r>
            <a:endParaRPr lang="en-US" dirty="0"/>
          </a:p>
        </p:txBody>
      </p:sp>
    </p:spTree>
    <p:extLst>
      <p:ext uri="{BB962C8B-B14F-4D97-AF65-F5344CB8AC3E}">
        <p14:creationId xmlns:p14="http://schemas.microsoft.com/office/powerpoint/2010/main" val="3157621039"/>
      </p:ext>
    </p:extLst>
  </p:cSld>
  <p:clrMapOvr>
    <a:masterClrMapping/>
  </p:clrMapOvr>
  <mc:AlternateContent xmlns:mc="http://schemas.openxmlformats.org/markup-compatibility/2006" xmlns:p14="http://schemas.microsoft.com/office/powerpoint/2010/main">
    <mc:Choice Requires="p14">
      <p:transition spd="slow" p14:dur="2000" advTm="18300"/>
    </mc:Choice>
    <mc:Fallback xmlns="">
      <p:transition spd="slow" advTm="183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0" name="Rectangle 6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D011D42-C15C-46D3-B4C2-90E69AD3A205}"/>
              </a:ext>
            </a:extLst>
          </p:cNvPr>
          <p:cNvPicPr>
            <a:picLocks noChangeAspect="1"/>
          </p:cNvPicPr>
          <p:nvPr/>
        </p:nvPicPr>
        <p:blipFill rotWithShape="1">
          <a:blip r:embed="rId2"/>
          <a:srcRect r="8323" b="1"/>
          <a:stretch/>
        </p:blipFill>
        <p:spPr>
          <a:xfrm>
            <a:off x="4147456" y="-72561"/>
            <a:ext cx="8160026" cy="6875809"/>
          </a:xfrm>
          <a:prstGeom prst="rect">
            <a:avLst/>
          </a:prstGeom>
        </p:spPr>
      </p:pic>
      <p:sp>
        <p:nvSpPr>
          <p:cNvPr id="76" name="Freeform: Shape 7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463825" y="2950387"/>
            <a:ext cx="3077044" cy="3531403"/>
          </a:xfrm>
        </p:spPr>
        <p:txBody>
          <a:bodyPr vert="horz" lIns="0" tIns="0" rIns="0" bIns="0" rtlCol="0" anchor="t">
            <a:normAutofit/>
          </a:bodyPr>
          <a:lstStyle/>
          <a:p>
            <a:pPr algn="r"/>
            <a:r>
              <a:rPr lang="en-US" sz="3200" spc="750" dirty="0">
                <a:solidFill>
                  <a:schemeClr val="bg1"/>
                </a:solidFill>
              </a:rPr>
              <a:t>Be an informed voter</a:t>
            </a:r>
          </a:p>
        </p:txBody>
      </p:sp>
      <p:sp>
        <p:nvSpPr>
          <p:cNvPr id="17" name="TextBox 16">
            <a:extLst>
              <a:ext uri="{FF2B5EF4-FFF2-40B4-BE49-F238E27FC236}">
                <a16:creationId xmlns:a16="http://schemas.microsoft.com/office/drawing/2014/main" id="{3BE07CF3-F807-401E-8032-6B6FE80D72BB}"/>
              </a:ext>
            </a:extLst>
          </p:cNvPr>
          <p:cNvSpPr txBox="1"/>
          <p:nvPr/>
        </p:nvSpPr>
        <p:spPr>
          <a:xfrm>
            <a:off x="1019643" y="4943120"/>
            <a:ext cx="2709334" cy="923330"/>
          </a:xfrm>
          <a:prstGeom prst="rect">
            <a:avLst/>
          </a:prstGeom>
          <a:noFill/>
        </p:spPr>
        <p:txBody>
          <a:bodyPr wrap="square" lIns="91440" tIns="45720" rIns="91440" bIns="45720" rtlCol="0" anchor="t">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https://arcofkingcounty.org/advocacy/be-an-informed-voter.html</a:t>
            </a:r>
            <a:endParaRPr lang="en-US" b="1" dirty="0">
              <a:solidFill>
                <a:schemeClr val="bg1"/>
              </a:solidFill>
            </a:endParaRPr>
          </a:p>
        </p:txBody>
      </p:sp>
      <p:pic>
        <p:nvPicPr>
          <p:cNvPr id="3" name="Picture 3">
            <a:extLst>
              <a:ext uri="{FF2B5EF4-FFF2-40B4-BE49-F238E27FC236}">
                <a16:creationId xmlns:a16="http://schemas.microsoft.com/office/drawing/2014/main" id="{90742113-652E-4652-A931-42DAE4525BC3}"/>
              </a:ext>
            </a:extLst>
          </p:cNvPr>
          <p:cNvPicPr>
            <a:picLocks noChangeAspect="1"/>
          </p:cNvPicPr>
          <p:nvPr/>
        </p:nvPicPr>
        <p:blipFill>
          <a:blip r:embed="rId4"/>
          <a:stretch>
            <a:fillRect/>
          </a:stretch>
        </p:blipFill>
        <p:spPr>
          <a:xfrm>
            <a:off x="4724400" y="3357087"/>
            <a:ext cx="2743200" cy="143825"/>
          </a:xfrm>
          <a:prstGeom prst="rect">
            <a:avLst/>
          </a:prstGeom>
        </p:spPr>
      </p:pic>
      <p:sp>
        <p:nvSpPr>
          <p:cNvPr id="5" name="TextBox 4">
            <a:extLst>
              <a:ext uri="{FF2B5EF4-FFF2-40B4-BE49-F238E27FC236}">
                <a16:creationId xmlns:a16="http://schemas.microsoft.com/office/drawing/2014/main" id="{863C4407-5D02-47B1-A6E6-68BF20D83E0A}"/>
              </a:ext>
            </a:extLst>
          </p:cNvPr>
          <p:cNvSpPr txBox="1"/>
          <p:nvPr/>
        </p:nvSpPr>
        <p:spPr>
          <a:xfrm>
            <a:off x="4364788" y="6211240"/>
            <a:ext cx="7682209" cy="646331"/>
          </a:xfrm>
          <a:prstGeom prst="rect">
            <a:avLst/>
          </a:prstGeom>
          <a:noFill/>
        </p:spPr>
        <p:txBody>
          <a:bodyPr wrap="square" rtlCol="0">
            <a:spAutoFit/>
          </a:bodyPr>
          <a:lstStyle/>
          <a:p>
            <a:r>
              <a:rPr lang="en-US" sz="1800" kern="1200" dirty="0">
                <a:latin typeface="+mn-lt"/>
                <a:ea typeface="+mn-ea"/>
                <a:cs typeface="+mn-cs"/>
              </a:rPr>
              <a:t>This </a:t>
            </a:r>
            <a:r>
              <a:rPr lang="en-US" sz="1800" kern="1200" dirty="0">
                <a:latin typeface="+mn-lt"/>
                <a:ea typeface="+mn-ea"/>
                <a:cs typeface="+mn-cs"/>
                <a:hlinkClick r:id="rId3">
                  <a:extLst>
                    <a:ext uri="{A12FA001-AC4F-418D-AE19-62706E023703}">
                      <ahyp:hlinkClr xmlns:ahyp="http://schemas.microsoft.com/office/drawing/2018/hyperlinkcolor" val="tx"/>
                    </a:ext>
                  </a:extLst>
                </a:hlinkClick>
              </a:rPr>
              <a:t>link</a:t>
            </a:r>
            <a:r>
              <a:rPr lang="en-US" sz="1800" kern="1200" dirty="0">
                <a:latin typeface="+mn-lt"/>
                <a:ea typeface="+mn-ea"/>
                <a:cs typeface="+mn-cs"/>
              </a:rPr>
              <a:t> will take you to page with resources to reach out to legislative candidates </a:t>
            </a:r>
          </a:p>
        </p:txBody>
      </p:sp>
    </p:spTree>
    <p:extLst>
      <p:ext uri="{BB962C8B-B14F-4D97-AF65-F5344CB8AC3E}">
        <p14:creationId xmlns:p14="http://schemas.microsoft.com/office/powerpoint/2010/main" val="951600412"/>
      </p:ext>
    </p:extLst>
  </p:cSld>
  <p:clrMapOvr>
    <a:masterClrMapping/>
  </p:clrMapOvr>
  <mc:AlternateContent xmlns:mc="http://schemas.openxmlformats.org/markup-compatibility/2006" xmlns:p14="http://schemas.microsoft.com/office/powerpoint/2010/main">
    <mc:Choice Requires="p14">
      <p:transition spd="slow" p14:dur="2000" advTm="18300"/>
    </mc:Choice>
    <mc:Fallback xmlns="">
      <p:transition spd="slow" advTm="183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AECF16F1-C2CC-427B-ABB0-609540BF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8F5DC5-D134-4FA1-A947-2ADDD1B46323}"/>
              </a:ext>
            </a:extLst>
          </p:cNvPr>
          <p:cNvSpPr>
            <a:spLocks noGrp="1"/>
          </p:cNvSpPr>
          <p:nvPr>
            <p:ph type="title"/>
          </p:nvPr>
        </p:nvSpPr>
        <p:spPr>
          <a:xfrm>
            <a:off x="1140173" y="523137"/>
            <a:ext cx="9444127" cy="1023791"/>
          </a:xfrm>
        </p:spPr>
        <p:txBody>
          <a:bodyPr>
            <a:normAutofit/>
          </a:bodyPr>
          <a:lstStyle/>
          <a:p>
            <a:r>
              <a:rPr lang="en-US" sz="4000" cap="none" spc="300" dirty="0"/>
              <a:t>No Money = Cuts to Supports</a:t>
            </a:r>
          </a:p>
        </p:txBody>
      </p:sp>
      <p:pic>
        <p:nvPicPr>
          <p:cNvPr id="4" name="Graphic 3" descr="Lunch Box">
            <a:extLst>
              <a:ext uri="{FF2B5EF4-FFF2-40B4-BE49-F238E27FC236}">
                <a16:creationId xmlns:a16="http://schemas.microsoft.com/office/drawing/2014/main" id="{79A1F20A-CAF5-4433-9586-11FEDCB6C3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8763" y="2178255"/>
            <a:ext cx="1645920" cy="1645920"/>
          </a:xfrm>
          <a:prstGeom prst="rect">
            <a:avLst/>
          </a:prstGeom>
        </p:spPr>
      </p:pic>
      <p:pic>
        <p:nvPicPr>
          <p:cNvPr id="5" name="Graphic 4" descr="Home1">
            <a:extLst>
              <a:ext uri="{FF2B5EF4-FFF2-40B4-BE49-F238E27FC236}">
                <a16:creationId xmlns:a16="http://schemas.microsoft.com/office/drawing/2014/main" id="{409855F7-C399-458B-8859-FD77E62A01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6093" y="2059188"/>
            <a:ext cx="1828800" cy="1828800"/>
          </a:xfrm>
          <a:prstGeom prst="rect">
            <a:avLst/>
          </a:prstGeom>
        </p:spPr>
      </p:pic>
      <p:pic>
        <p:nvPicPr>
          <p:cNvPr id="6" name="Graphic 5" descr="First aid kit">
            <a:extLst>
              <a:ext uri="{FF2B5EF4-FFF2-40B4-BE49-F238E27FC236}">
                <a16:creationId xmlns:a16="http://schemas.microsoft.com/office/drawing/2014/main" id="{9854F2B8-53D2-449B-AF60-68452C6FFA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6428" y="2111226"/>
            <a:ext cx="1828800" cy="1828800"/>
          </a:xfrm>
          <a:prstGeom prst="rect">
            <a:avLst/>
          </a:prstGeom>
        </p:spPr>
      </p:pic>
      <p:sp>
        <p:nvSpPr>
          <p:cNvPr id="3" name="Content Placeholder 2">
            <a:extLst>
              <a:ext uri="{FF2B5EF4-FFF2-40B4-BE49-F238E27FC236}">
                <a16:creationId xmlns:a16="http://schemas.microsoft.com/office/drawing/2014/main" id="{60FD1CB5-07A6-4E60-B32A-D2F421E12A9F}"/>
              </a:ext>
            </a:extLst>
          </p:cNvPr>
          <p:cNvSpPr>
            <a:spLocks noGrp="1"/>
          </p:cNvSpPr>
          <p:nvPr>
            <p:ph idx="1"/>
          </p:nvPr>
        </p:nvSpPr>
        <p:spPr>
          <a:xfrm>
            <a:off x="1875083" y="4770734"/>
            <a:ext cx="9950520" cy="1222940"/>
          </a:xfrm>
        </p:spPr>
        <p:txBody>
          <a:bodyPr>
            <a:normAutofit/>
          </a:bodyPr>
          <a:lstStyle/>
          <a:p>
            <a:pPr marL="0" indent="0">
              <a:buNone/>
            </a:pPr>
            <a:r>
              <a:rPr lang="en-US" sz="2400" dirty="0">
                <a:latin typeface="+mj-lt"/>
                <a:ea typeface="Calibri" panose="020F0502020204030204" pitchFamily="34" charset="0"/>
              </a:rPr>
              <a:t>The state relies on money from taxes to pay for </a:t>
            </a:r>
            <a:r>
              <a:rPr lang="en-US" sz="2400" b="1" dirty="0">
                <a:latin typeface="+mj-lt"/>
                <a:ea typeface="Calibri" panose="020F0502020204030204" pitchFamily="34" charset="0"/>
              </a:rPr>
              <a:t>schools</a:t>
            </a:r>
            <a:r>
              <a:rPr lang="en-US" sz="2400" dirty="0">
                <a:latin typeface="+mj-lt"/>
                <a:ea typeface="Calibri" panose="020F0502020204030204" pitchFamily="34" charset="0"/>
              </a:rPr>
              <a:t>, </a:t>
            </a:r>
            <a:br>
              <a:rPr lang="en-US" sz="2400" dirty="0">
                <a:latin typeface="+mj-lt"/>
                <a:ea typeface="Calibri" panose="020F0502020204030204" pitchFamily="34" charset="0"/>
              </a:rPr>
            </a:br>
            <a:r>
              <a:rPr lang="en-US" sz="2400" b="1" dirty="0">
                <a:latin typeface="+mj-lt"/>
                <a:ea typeface="Calibri" panose="020F0502020204030204" pitchFamily="34" charset="0"/>
              </a:rPr>
              <a:t>healthcare</a:t>
            </a:r>
            <a:r>
              <a:rPr lang="en-US" sz="2400" dirty="0">
                <a:latin typeface="+mj-lt"/>
                <a:ea typeface="Calibri" panose="020F0502020204030204" pitchFamily="34" charset="0"/>
              </a:rPr>
              <a:t>, </a:t>
            </a:r>
            <a:r>
              <a:rPr lang="en-US" sz="2400" b="1" dirty="0">
                <a:latin typeface="+mj-lt"/>
                <a:ea typeface="Calibri" panose="020F0502020204030204" pitchFamily="34" charset="0"/>
              </a:rPr>
              <a:t>housing </a:t>
            </a:r>
            <a:r>
              <a:rPr lang="en-US" sz="2400" dirty="0">
                <a:latin typeface="+mj-lt"/>
                <a:ea typeface="Calibri" panose="020F0502020204030204" pitchFamily="34" charset="0"/>
              </a:rPr>
              <a:t>and </a:t>
            </a:r>
            <a:r>
              <a:rPr lang="en-US" sz="2400" b="1" dirty="0">
                <a:latin typeface="+mj-lt"/>
                <a:ea typeface="Calibri" panose="020F0502020204030204" pitchFamily="34" charset="0"/>
              </a:rPr>
              <a:t>food </a:t>
            </a:r>
            <a:r>
              <a:rPr lang="en-US" sz="2400" dirty="0">
                <a:latin typeface="+mj-lt"/>
                <a:ea typeface="Calibri" panose="020F0502020204030204" pitchFamily="34" charset="0"/>
              </a:rPr>
              <a:t>aid, </a:t>
            </a:r>
            <a:r>
              <a:rPr lang="en-US" sz="2400" b="1" dirty="0">
                <a:latin typeface="+mj-lt"/>
                <a:ea typeface="Calibri" panose="020F0502020204030204" pitchFamily="34" charset="0"/>
              </a:rPr>
              <a:t>disability </a:t>
            </a:r>
            <a:r>
              <a:rPr lang="en-US" sz="2400" dirty="0">
                <a:latin typeface="+mj-lt"/>
                <a:ea typeface="Calibri" panose="020F0502020204030204" pitchFamily="34" charset="0"/>
              </a:rPr>
              <a:t>supports, and more </a:t>
            </a:r>
          </a:p>
          <a:p>
            <a:endParaRPr lang="en-US" sz="2400" dirty="0">
              <a:latin typeface="+mj-lt"/>
            </a:endParaRPr>
          </a:p>
        </p:txBody>
      </p:sp>
      <p:sp>
        <p:nvSpPr>
          <p:cNvPr id="20" name="Rectangle 12">
            <a:extLst>
              <a:ext uri="{FF2B5EF4-FFF2-40B4-BE49-F238E27FC236}">
                <a16:creationId xmlns:a16="http://schemas.microsoft.com/office/drawing/2014/main" id="{EF76F1EA-0EE6-4B34-A77D-A4CC7C0AC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4">
            <a:extLst>
              <a:ext uri="{FF2B5EF4-FFF2-40B4-BE49-F238E27FC236}">
                <a16:creationId xmlns:a16="http://schemas.microsoft.com/office/drawing/2014/main" id="{0A717AAF-4D06-4020-A66A-F70EB99EC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Graphic 31" descr="Money">
            <a:extLst>
              <a:ext uri="{FF2B5EF4-FFF2-40B4-BE49-F238E27FC236}">
                <a16:creationId xmlns:a16="http://schemas.microsoft.com/office/drawing/2014/main" id="{D9270C97-83E3-4787-BF86-00D640BB4B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286" y="4775395"/>
            <a:ext cx="914400" cy="914400"/>
          </a:xfrm>
          <a:prstGeom prst="rect">
            <a:avLst/>
          </a:prstGeom>
        </p:spPr>
      </p:pic>
      <p:pic>
        <p:nvPicPr>
          <p:cNvPr id="22" name="Graphic 21" descr="No sign">
            <a:extLst>
              <a:ext uri="{FF2B5EF4-FFF2-40B4-BE49-F238E27FC236}">
                <a16:creationId xmlns:a16="http://schemas.microsoft.com/office/drawing/2014/main" id="{3479A3E7-119D-43FC-B4A3-3D34E8939C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0123" y="1721179"/>
            <a:ext cx="2743200" cy="2743200"/>
          </a:xfrm>
          <a:prstGeom prst="rect">
            <a:avLst/>
          </a:prstGeom>
        </p:spPr>
      </p:pic>
      <p:pic>
        <p:nvPicPr>
          <p:cNvPr id="24" name="Graphic 23" descr="Universal access">
            <a:extLst>
              <a:ext uri="{FF2B5EF4-FFF2-40B4-BE49-F238E27FC236}">
                <a16:creationId xmlns:a16="http://schemas.microsoft.com/office/drawing/2014/main" id="{D38426CF-443C-4125-AB65-43A78E1E37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95573" y="2178255"/>
            <a:ext cx="1828800" cy="1829048"/>
          </a:xfrm>
          <a:prstGeom prst="rect">
            <a:avLst/>
          </a:prstGeom>
        </p:spPr>
      </p:pic>
      <p:pic>
        <p:nvPicPr>
          <p:cNvPr id="25" name="Graphic 24" descr="No sign">
            <a:extLst>
              <a:ext uri="{FF2B5EF4-FFF2-40B4-BE49-F238E27FC236}">
                <a16:creationId xmlns:a16="http://schemas.microsoft.com/office/drawing/2014/main" id="{E8913440-6F6F-40E8-8546-867376D57D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19036" y="1744050"/>
            <a:ext cx="2743200" cy="2743200"/>
          </a:xfrm>
          <a:prstGeom prst="rect">
            <a:avLst/>
          </a:prstGeom>
        </p:spPr>
      </p:pic>
      <p:pic>
        <p:nvPicPr>
          <p:cNvPr id="26" name="Graphic 25" descr="No sign">
            <a:extLst>
              <a:ext uri="{FF2B5EF4-FFF2-40B4-BE49-F238E27FC236}">
                <a16:creationId xmlns:a16="http://schemas.microsoft.com/office/drawing/2014/main" id="{E46ADBC4-880D-48EA-9C23-288C5709AC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64940" y="1761122"/>
            <a:ext cx="2743200" cy="2743200"/>
          </a:xfrm>
          <a:prstGeom prst="rect">
            <a:avLst/>
          </a:prstGeom>
        </p:spPr>
      </p:pic>
      <p:pic>
        <p:nvPicPr>
          <p:cNvPr id="31" name="Graphic 30" descr="No sign">
            <a:extLst>
              <a:ext uri="{FF2B5EF4-FFF2-40B4-BE49-F238E27FC236}">
                <a16:creationId xmlns:a16="http://schemas.microsoft.com/office/drawing/2014/main" id="{8778D22E-08FE-4E28-BFDE-767A22B07B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3713" y="1761124"/>
            <a:ext cx="2743200" cy="2743200"/>
          </a:xfrm>
          <a:prstGeom prst="rect">
            <a:avLst/>
          </a:prstGeom>
        </p:spPr>
      </p:pic>
    </p:spTree>
    <p:extLst>
      <p:ext uri="{BB962C8B-B14F-4D97-AF65-F5344CB8AC3E}">
        <p14:creationId xmlns:p14="http://schemas.microsoft.com/office/powerpoint/2010/main" val="703288477"/>
      </p:ext>
    </p:extLst>
  </p:cSld>
  <p:clrMapOvr>
    <a:masterClrMapping/>
  </p:clrMapOvr>
  <mc:AlternateContent xmlns:mc="http://schemas.openxmlformats.org/markup-compatibility/2006" xmlns:p14="http://schemas.microsoft.com/office/powerpoint/2010/main">
    <mc:Choice Requires="p14">
      <p:transition spd="slow" p14:dur="2000" advTm="10538"/>
    </mc:Choice>
    <mc:Fallback xmlns="">
      <p:transition spd="slow" advTm="1053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1F660F9-CF93-42D0-8FCF-627A07100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C5D9031-3674-45D6-A9CD-3B5502BD8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04" y="-1"/>
            <a:ext cx="12180792" cy="2344079"/>
          </a:xfrm>
          <a:prstGeom prst="rect">
            <a:avLst/>
          </a:prstGeom>
          <a:gradFill>
            <a:gsLst>
              <a:gs pos="0">
                <a:schemeClr val="accent5"/>
              </a:gs>
              <a:gs pos="100000">
                <a:schemeClr val="accent2">
                  <a:alpha val="94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16FC2C8-85D1-469C-8765-2381A8D22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29196" cy="2344079"/>
          </a:xfrm>
          <a:prstGeom prst="rect">
            <a:avLst/>
          </a:prstGeom>
          <a:gradFill>
            <a:gsLst>
              <a:gs pos="0">
                <a:schemeClr val="accent5">
                  <a:alpha val="82000"/>
                </a:schemeClr>
              </a:gs>
              <a:gs pos="68000">
                <a:schemeClr val="accent6">
                  <a:alpha val="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85E72AC0-5005-4864-BFA5-33B5E0BC5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50699" y="-4697223"/>
            <a:ext cx="2347802" cy="11734800"/>
          </a:xfrm>
          <a:prstGeom prst="rect">
            <a:avLst/>
          </a:prstGeom>
          <a:gradFill>
            <a:gsLst>
              <a:gs pos="0">
                <a:schemeClr val="accent6">
                  <a:alpha val="26000"/>
                </a:schemeClr>
              </a:gs>
              <a:gs pos="99000">
                <a:schemeClr val="accent5">
                  <a:alpha val="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994616" y="349356"/>
            <a:ext cx="9448800" cy="1101145"/>
          </a:xfrm>
        </p:spPr>
        <p:txBody>
          <a:bodyPr anchor="ctr">
            <a:normAutofit/>
          </a:bodyPr>
          <a:lstStyle/>
          <a:p>
            <a:r>
              <a:rPr lang="en-US" sz="4400" cap="none" spc="300">
                <a:solidFill>
                  <a:schemeClr val="bg1"/>
                </a:solidFill>
              </a:rPr>
              <a:t>What to say?</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898071" y="1910993"/>
            <a:ext cx="10744200" cy="4120844"/>
          </a:xfrm>
        </p:spPr>
        <p:txBody>
          <a:bodyPr vert="horz" lIns="0" tIns="0" rIns="0" bIns="0" rtlCol="0" anchor="t">
            <a:noAutofit/>
          </a:bodyPr>
          <a:lstStyle/>
          <a:p>
            <a:pPr marL="0" indent="0">
              <a:lnSpc>
                <a:spcPct val="110000"/>
              </a:lnSpc>
              <a:buNone/>
            </a:pPr>
            <a:r>
              <a:rPr lang="en-US" sz="2400" dirty="0"/>
              <a:t>We want to make sure people who cut supports understand they will hurt. </a:t>
            </a:r>
          </a:p>
          <a:p>
            <a:pPr marL="0" indent="0">
              <a:lnSpc>
                <a:spcPct val="110000"/>
              </a:lnSpc>
              <a:buNone/>
            </a:pPr>
            <a:endParaRPr lang="en-US" sz="2400" b="1" dirty="0">
              <a:latin typeface="+mj-lt"/>
            </a:endParaRPr>
          </a:p>
        </p:txBody>
      </p:sp>
      <p:sp>
        <p:nvSpPr>
          <p:cNvPr id="7" name="Rectangle 6">
            <a:extLst>
              <a:ext uri="{FF2B5EF4-FFF2-40B4-BE49-F238E27FC236}">
                <a16:creationId xmlns:a16="http://schemas.microsoft.com/office/drawing/2014/main" id="{68AFB202-E0F4-471E-82CD-D31EBCB7CEA7}"/>
              </a:ext>
            </a:extLst>
          </p:cNvPr>
          <p:cNvSpPr/>
          <p:nvPr/>
        </p:nvSpPr>
        <p:spPr>
          <a:xfrm>
            <a:off x="-1" y="1450684"/>
            <a:ext cx="12186397" cy="890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Table&#10;&#10;Description automatically generated">
            <a:extLst>
              <a:ext uri="{FF2B5EF4-FFF2-40B4-BE49-F238E27FC236}">
                <a16:creationId xmlns:a16="http://schemas.microsoft.com/office/drawing/2014/main" id="{14AAB571-5F2F-44FC-A08F-09E3C09B5B0A}"/>
              </a:ext>
            </a:extLst>
          </p:cNvPr>
          <p:cNvPicPr>
            <a:picLocks noChangeAspect="1"/>
          </p:cNvPicPr>
          <p:nvPr/>
        </p:nvPicPr>
        <p:blipFill>
          <a:blip r:embed="rId2"/>
          <a:stretch>
            <a:fillRect/>
          </a:stretch>
        </p:blipFill>
        <p:spPr>
          <a:xfrm>
            <a:off x="5365448" y="169509"/>
            <a:ext cx="6371771" cy="6506886"/>
          </a:xfrm>
          <a:prstGeom prst="rect">
            <a:avLst/>
          </a:prstGeom>
        </p:spPr>
      </p:pic>
      <p:pic>
        <p:nvPicPr>
          <p:cNvPr id="9" name="Picture 9" descr="A picture containing person, person, indoor, colorful&#10;&#10;Description automatically generated">
            <a:extLst>
              <a:ext uri="{FF2B5EF4-FFF2-40B4-BE49-F238E27FC236}">
                <a16:creationId xmlns:a16="http://schemas.microsoft.com/office/drawing/2014/main" id="{CC97CB99-B4AD-402D-AAB1-4C40567DEC5A}"/>
              </a:ext>
            </a:extLst>
          </p:cNvPr>
          <p:cNvPicPr>
            <a:picLocks noChangeAspect="1"/>
          </p:cNvPicPr>
          <p:nvPr/>
        </p:nvPicPr>
        <p:blipFill>
          <a:blip r:embed="rId3"/>
          <a:stretch>
            <a:fillRect/>
          </a:stretch>
        </p:blipFill>
        <p:spPr>
          <a:xfrm>
            <a:off x="611751" y="1686400"/>
            <a:ext cx="2989719" cy="2927272"/>
          </a:xfrm>
          <a:prstGeom prst="rect">
            <a:avLst/>
          </a:prstGeom>
        </p:spPr>
      </p:pic>
      <p:sp>
        <p:nvSpPr>
          <p:cNvPr id="4" name="TextBox 3">
            <a:extLst>
              <a:ext uri="{FF2B5EF4-FFF2-40B4-BE49-F238E27FC236}">
                <a16:creationId xmlns:a16="http://schemas.microsoft.com/office/drawing/2014/main" id="{426CB987-B939-4840-AE54-0C9EB68D734B}"/>
              </a:ext>
            </a:extLst>
          </p:cNvPr>
          <p:cNvSpPr txBox="1"/>
          <p:nvPr/>
        </p:nvSpPr>
        <p:spPr>
          <a:xfrm>
            <a:off x="454781" y="4827249"/>
            <a:ext cx="4910667" cy="830997"/>
          </a:xfrm>
          <a:prstGeom prst="rect">
            <a:avLst/>
          </a:prstGeom>
          <a:noFill/>
        </p:spPr>
        <p:txBody>
          <a:bodyPr wrap="square" rtlCol="0">
            <a:spAutoFit/>
          </a:bodyPr>
          <a:lstStyle/>
          <a:p>
            <a:r>
              <a:rPr lang="en-US" sz="1600" kern="1200" dirty="0">
                <a:solidFill>
                  <a:schemeClr val="tx1"/>
                </a:solidFill>
                <a:latin typeface="Calibri" panose="020F0502020204030204" pitchFamily="34" charset="0"/>
                <a:cs typeface="Calibri" panose="020F0502020204030204" pitchFamily="34" charset="0"/>
              </a:rPr>
              <a:t>How to contact your legislator: </a:t>
            </a:r>
            <a:r>
              <a:rPr lang="en-US" sz="1600" kern="1200" dirty="0">
                <a:solidFill>
                  <a:schemeClr val="tx1"/>
                </a:solidFill>
                <a:latin typeface="Calibri" panose="020F0502020204030204" pitchFamily="34" charset="0"/>
                <a:cs typeface="Calibri" panose="020F0502020204030204" pitchFamily="34" charset="0"/>
                <a:hlinkClick r:id="rId4"/>
              </a:rPr>
              <a:t>https://arcofkingcountyvoice.blogspot.com/2020/09/how-to-contact-your-legislator-and-what.html</a:t>
            </a:r>
            <a:endParaRPr lang="en-US" sz="1600" kern="12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A738EB9-09AA-4DC6-B074-1CDE9D137666}"/>
              </a:ext>
            </a:extLst>
          </p:cNvPr>
          <p:cNvSpPr txBox="1"/>
          <p:nvPr/>
        </p:nvSpPr>
        <p:spPr>
          <a:xfrm>
            <a:off x="454781" y="5708384"/>
            <a:ext cx="4823743" cy="830997"/>
          </a:xfrm>
          <a:prstGeom prst="rect">
            <a:avLst/>
          </a:prstGeom>
          <a:noFill/>
        </p:spPr>
        <p:txBody>
          <a:bodyPr wrap="square" rtlCol="0">
            <a:spAutoFit/>
          </a:bodyPr>
          <a:lstStyle/>
          <a:p>
            <a:r>
              <a:rPr lang="en-US" sz="1600" kern="1200" dirty="0">
                <a:solidFill>
                  <a:schemeClr val="tx1"/>
                </a:solidFill>
                <a:latin typeface="Calibri" panose="020F0502020204030204" pitchFamily="34" charset="0"/>
                <a:cs typeface="Calibri" panose="020F0502020204030204" pitchFamily="34" charset="0"/>
              </a:rPr>
              <a:t>Sample messages: </a:t>
            </a:r>
            <a:r>
              <a:rPr lang="en-US" sz="1600" kern="1200" dirty="0">
                <a:solidFill>
                  <a:schemeClr val="tx1"/>
                </a:solidFill>
                <a:latin typeface="Calibri" panose="020F0502020204030204" pitchFamily="34" charset="0"/>
                <a:cs typeface="Calibri" panose="020F0502020204030204" pitchFamily="34" charset="0"/>
                <a:hlinkClick r:id="rId5"/>
              </a:rPr>
              <a:t>https://arcwa.org/action-center/</a:t>
            </a:r>
            <a:r>
              <a:rPr lang="en-US" sz="1600" kern="1200" dirty="0">
                <a:solidFill>
                  <a:schemeClr val="tx1"/>
                </a:solidFill>
                <a:latin typeface="Calibri" panose="020F0502020204030204" pitchFamily="34" charset="0"/>
                <a:cs typeface="Calibri" panose="020F0502020204030204" pitchFamily="34" charset="0"/>
              </a:rPr>
              <a:t>  (click on Cuts Cause Crisis and Petition </a:t>
            </a:r>
            <a:br>
              <a:rPr lang="en-US" sz="1600" kern="1200" dirty="0">
                <a:solidFill>
                  <a:schemeClr val="tx1"/>
                </a:solidFill>
                <a:latin typeface="Calibri" panose="020F0502020204030204" pitchFamily="34" charset="0"/>
                <a:cs typeface="Calibri" panose="020F0502020204030204" pitchFamily="34" charset="0"/>
              </a:rPr>
            </a:br>
            <a:r>
              <a:rPr lang="en-US" sz="1600" kern="1200" dirty="0">
                <a:solidFill>
                  <a:schemeClr val="tx1"/>
                </a:solidFill>
                <a:latin typeface="Calibri" panose="020F0502020204030204" pitchFamily="34" charset="0"/>
                <a:cs typeface="Calibri" panose="020F0502020204030204" pitchFamily="34" charset="0"/>
              </a:rPr>
              <a:t>to the Governor)</a:t>
            </a:r>
          </a:p>
        </p:txBody>
      </p:sp>
    </p:spTree>
    <p:extLst>
      <p:ext uri="{BB962C8B-B14F-4D97-AF65-F5344CB8AC3E}">
        <p14:creationId xmlns:p14="http://schemas.microsoft.com/office/powerpoint/2010/main" val="82740364"/>
      </p:ext>
    </p:extLst>
  </p:cSld>
  <p:clrMapOvr>
    <a:masterClrMapping/>
  </p:clrMapOvr>
  <mc:AlternateContent xmlns:mc="http://schemas.openxmlformats.org/markup-compatibility/2006" xmlns:p14="http://schemas.microsoft.com/office/powerpoint/2010/main">
    <mc:Choice Requires="p14">
      <p:transition spd="slow" p14:dur="2000" advTm="18300"/>
    </mc:Choice>
    <mc:Fallback xmlns="">
      <p:transition spd="slow" advTm="183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0700C571-846B-4306-AEF1-A2DF61F0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547481-CB39-4864-B768-F78DB23E2EEA}"/>
              </a:ext>
            </a:extLst>
          </p:cNvPr>
          <p:cNvSpPr>
            <a:spLocks noGrp="1"/>
          </p:cNvSpPr>
          <p:nvPr>
            <p:ph type="title"/>
          </p:nvPr>
        </p:nvSpPr>
        <p:spPr>
          <a:xfrm>
            <a:off x="1219201" y="4891405"/>
            <a:ext cx="5168980" cy="1166282"/>
          </a:xfrm>
        </p:spPr>
        <p:txBody>
          <a:bodyPr vert="horz" lIns="0" tIns="0" rIns="0" bIns="0" rtlCol="0" anchor="t">
            <a:normAutofit/>
          </a:bodyPr>
          <a:lstStyle/>
          <a:p>
            <a:r>
              <a:rPr lang="en-US" sz="4000" dirty="0"/>
              <a:t>Stay in touch</a:t>
            </a:r>
          </a:p>
        </p:txBody>
      </p:sp>
      <p:sp>
        <p:nvSpPr>
          <p:cNvPr id="3" name="Content Placeholder 2">
            <a:extLst>
              <a:ext uri="{FF2B5EF4-FFF2-40B4-BE49-F238E27FC236}">
                <a16:creationId xmlns:a16="http://schemas.microsoft.com/office/drawing/2014/main" id="{FC5C76AE-C447-42D3-AA14-3948B8E40220}"/>
              </a:ext>
            </a:extLst>
          </p:cNvPr>
          <p:cNvSpPr>
            <a:spLocks noGrp="1"/>
          </p:cNvSpPr>
          <p:nvPr>
            <p:ph sz="half" idx="1"/>
          </p:nvPr>
        </p:nvSpPr>
        <p:spPr>
          <a:xfrm>
            <a:off x="1022048" y="611160"/>
            <a:ext cx="7028543" cy="5620306"/>
          </a:xfrm>
        </p:spPr>
        <p:txBody>
          <a:bodyPr vert="horz" lIns="0" tIns="0" rIns="0" bIns="0" rtlCol="0" anchor="t">
            <a:noAutofit/>
          </a:bodyPr>
          <a:lstStyle/>
          <a:p>
            <a:pPr marL="0" indent="0">
              <a:buNone/>
            </a:pPr>
            <a:r>
              <a:rPr lang="en-US" sz="2400">
                <a:latin typeface="Calibri"/>
                <a:ea typeface="+mn-lt"/>
                <a:cs typeface="+mn-lt"/>
              </a:rPr>
              <a:t>Sign up for advocacy newsletters, </a:t>
            </a:r>
            <a:r>
              <a:rPr lang="en-US" sz="2400" dirty="0">
                <a:latin typeface="Calibri"/>
                <a:ea typeface="+mn-lt"/>
                <a:cs typeface="+mn-lt"/>
                <a:hlinkClick r:id="rId2"/>
              </a:rPr>
              <a:t>https://signup.e2ma.net/signup/1894973/1898164/</a:t>
            </a:r>
            <a:br>
              <a:rPr lang="en-US" sz="2400" dirty="0">
                <a:latin typeface="Calibri"/>
                <a:ea typeface="+mn-lt"/>
                <a:cs typeface="+mn-lt"/>
              </a:rPr>
            </a:br>
            <a:r>
              <a:rPr lang="en-US" sz="2400" dirty="0">
                <a:latin typeface="Calibri"/>
                <a:ea typeface="+mn-lt"/>
                <a:cs typeface="+mn-lt"/>
              </a:rPr>
              <a:t> </a:t>
            </a:r>
            <a:br>
              <a:rPr lang="en-US" sz="2400" dirty="0">
                <a:latin typeface="Calibri"/>
                <a:ea typeface="+mn-lt"/>
                <a:cs typeface="+mn-lt"/>
              </a:rPr>
            </a:br>
            <a:r>
              <a:rPr lang="en-US" sz="2400">
                <a:latin typeface="Calibri"/>
                <a:cs typeface="Calibri"/>
              </a:rPr>
              <a:t>Advocacy resources:</a:t>
            </a:r>
            <a:endParaRPr lang="en-US" sz="2400" b="1" dirty="0">
              <a:latin typeface="Calibri"/>
              <a:cs typeface="Calibri"/>
            </a:endParaRPr>
          </a:p>
          <a:p>
            <a:pPr lvl="1"/>
            <a:r>
              <a:rPr lang="en-US" sz="2400" dirty="0">
                <a:latin typeface="Calibri"/>
                <a:cs typeface="Calibri"/>
              </a:rPr>
              <a:t>King County Parent and Family Coalition, general advocacy for DD issues</a:t>
            </a:r>
          </a:p>
          <a:p>
            <a:pPr lvl="1"/>
            <a:r>
              <a:rPr lang="en-US" sz="2400" dirty="0">
                <a:latin typeface="Calibri"/>
                <a:cs typeface="Calibri"/>
              </a:rPr>
              <a:t>Community Change Champions, advocacy support for people with disabilities</a:t>
            </a:r>
            <a:br>
              <a:rPr lang="en-US" sz="2400" dirty="0">
                <a:latin typeface="Calibri"/>
              </a:rPr>
            </a:br>
            <a:br>
              <a:rPr lang="en-US" sz="2400" dirty="0">
                <a:latin typeface="Calibri"/>
              </a:rPr>
            </a:br>
            <a:br>
              <a:rPr lang="en-US" sz="2400" dirty="0">
                <a:latin typeface="Calibri"/>
              </a:rPr>
            </a:br>
            <a:endParaRPr lang="en-US" sz="2400" dirty="0">
              <a:latin typeface="Calibri"/>
              <a:cs typeface="Calibri"/>
            </a:endParaRPr>
          </a:p>
          <a:p>
            <a:pPr marL="0" indent="0">
              <a:buNone/>
            </a:pPr>
            <a:endParaRPr lang="en-US" sz="2400" dirty="0">
              <a:latin typeface="Calibri"/>
              <a:cs typeface="Calibri"/>
            </a:endParaRPr>
          </a:p>
        </p:txBody>
      </p:sp>
      <p:sp>
        <p:nvSpPr>
          <p:cNvPr id="14" name="Rectangle 13">
            <a:extLst>
              <a:ext uri="{FF2B5EF4-FFF2-40B4-BE49-F238E27FC236}">
                <a16:creationId xmlns:a16="http://schemas.microsoft.com/office/drawing/2014/main" id="{996D093C-29FB-4E3D-9DBB-F237109575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3"/>
            <a:ext cx="12191999" cy="457198"/>
          </a:xfrm>
          <a:prstGeom prst="rect">
            <a:avLst/>
          </a:prstGeom>
          <a:gradFill>
            <a:gsLst>
              <a:gs pos="0">
                <a:schemeClr val="accent6">
                  <a:lumMod val="75000"/>
                  <a:alpha val="63000"/>
                </a:schemeClr>
              </a:gs>
              <a:gs pos="32000">
                <a:schemeClr val="accent5">
                  <a:alpha val="72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5F13265-BEA0-4856-9FFF-9156F3F52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373"/>
            <a:ext cx="8153398" cy="457199"/>
          </a:xfrm>
          <a:prstGeom prst="rect">
            <a:avLst/>
          </a:prstGeom>
          <a:gradFill>
            <a:gsLst>
              <a:gs pos="0">
                <a:schemeClr val="accent6">
                  <a:lumMod val="75000"/>
                  <a:alpha val="30000"/>
                </a:schemeClr>
              </a:gs>
              <a:gs pos="71000">
                <a:schemeClr val="accent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D3BC056-FC91-4D41-9543-E245FDBE3E1A}"/>
              </a:ext>
            </a:extLst>
          </p:cNvPr>
          <p:cNvSpPr txBox="1"/>
          <p:nvPr/>
        </p:nvSpPr>
        <p:spPr>
          <a:xfrm>
            <a:off x="8752115" y="3018972"/>
            <a:ext cx="33600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b="1" i="0" u="none" strike="noStrike">
                <a:solidFill>
                  <a:srgbClr val="000000"/>
                </a:solidFill>
                <a:latin typeface="Calibri"/>
              </a:rPr>
              <a:t>Ramona Hattendorf</a:t>
            </a:r>
            <a:r>
              <a:rPr lang="en-US" b="0" i="0">
                <a:latin typeface="Calibri"/>
              </a:rPr>
              <a:t>​</a:t>
            </a:r>
            <a:br>
              <a:rPr lang="en-US" b="0" i="0">
                <a:latin typeface="Calibri"/>
              </a:rPr>
            </a:br>
            <a:r>
              <a:rPr lang="en-US" b="1" i="0" u="none" strike="noStrike">
                <a:solidFill>
                  <a:srgbClr val="000000"/>
                </a:solidFill>
                <a:latin typeface="Calibri"/>
              </a:rPr>
              <a:t>Director of Advocacy</a:t>
            </a:r>
            <a:r>
              <a:rPr lang="en-US" b="0" i="0">
                <a:latin typeface="Calibri"/>
              </a:rPr>
              <a:t>​</a:t>
            </a:r>
          </a:p>
          <a:p>
            <a:pPr algn="l" rtl="0"/>
            <a:r>
              <a:rPr lang="en-US" b="0" i="0" u="sng" strike="noStrike">
                <a:solidFill>
                  <a:srgbClr val="338F9A"/>
                </a:solidFill>
                <a:latin typeface="Calibri"/>
                <a:hlinkClick r:id="rId3"/>
              </a:rPr>
              <a:t>rhattendorf@arcofkingcounty.org</a:t>
            </a:r>
            <a:r>
              <a:rPr lang="en-US" b="0" i="0">
                <a:latin typeface="Calibri"/>
              </a:rPr>
              <a:t>​</a:t>
            </a:r>
          </a:p>
          <a:p>
            <a:pPr algn="l" rtl="0"/>
            <a:r>
              <a:rPr lang="en-US" b="0" i="0" u="none" strike="noStrike">
                <a:solidFill>
                  <a:srgbClr val="000000"/>
                </a:solidFill>
                <a:latin typeface="Calibri"/>
              </a:rPr>
              <a:t>206.829.7048 </a:t>
            </a:r>
            <a:endParaRPr lang="en-US"/>
          </a:p>
        </p:txBody>
      </p:sp>
      <p:sp>
        <p:nvSpPr>
          <p:cNvPr id="5" name="TextBox 4">
            <a:extLst>
              <a:ext uri="{FF2B5EF4-FFF2-40B4-BE49-F238E27FC236}">
                <a16:creationId xmlns:a16="http://schemas.microsoft.com/office/drawing/2014/main" id="{14651D5F-507B-47E9-9509-56C5E172AF24}"/>
              </a:ext>
            </a:extLst>
          </p:cNvPr>
          <p:cNvSpPr txBox="1"/>
          <p:nvPr/>
        </p:nvSpPr>
        <p:spPr>
          <a:xfrm>
            <a:off x="8749847" y="609751"/>
            <a:ext cx="3251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b="1" i="0" u="none" strike="noStrike" dirty="0">
                <a:solidFill>
                  <a:srgbClr val="000000"/>
                </a:solidFill>
                <a:latin typeface="Calibri"/>
              </a:rPr>
              <a:t>Robin </a:t>
            </a:r>
            <a:r>
              <a:rPr lang="en-US" b="1" i="0" u="none" strike="noStrike" dirty="0" err="1">
                <a:solidFill>
                  <a:srgbClr val="000000"/>
                </a:solidFill>
                <a:latin typeface="Calibri"/>
              </a:rPr>
              <a:t>Tatsuda</a:t>
            </a:r>
            <a:r>
              <a:rPr lang="en-US" b="0" i="0" dirty="0">
                <a:latin typeface="Calibri"/>
              </a:rPr>
              <a:t>​</a:t>
            </a:r>
          </a:p>
          <a:p>
            <a:pPr algn="l" rtl="0"/>
            <a:r>
              <a:rPr lang="en-US" b="1" i="0" u="none" strike="noStrike" dirty="0">
                <a:solidFill>
                  <a:srgbClr val="000000"/>
                </a:solidFill>
                <a:latin typeface="Calibri"/>
              </a:rPr>
              <a:t>Executive Director</a:t>
            </a:r>
            <a:r>
              <a:rPr lang="en-US" b="1" i="0" dirty="0">
                <a:latin typeface="Calibri"/>
              </a:rPr>
              <a:t>​</a:t>
            </a:r>
          </a:p>
          <a:p>
            <a:pPr algn="l" rtl="0"/>
            <a:r>
              <a:rPr lang="en-US" b="0" i="0" u="sng" strike="noStrike" dirty="0">
                <a:solidFill>
                  <a:srgbClr val="338F9A"/>
                </a:solidFill>
                <a:latin typeface="Calibri"/>
                <a:hlinkClick r:id="rId4"/>
              </a:rPr>
              <a:t>rtatsuda@arcofkingcounty.org</a:t>
            </a:r>
            <a:r>
              <a:rPr lang="en-US" b="0" i="0" dirty="0">
                <a:latin typeface="Calibri"/>
              </a:rPr>
              <a:t>​</a:t>
            </a:r>
          </a:p>
          <a:p>
            <a:pPr algn="l" rtl="0"/>
            <a:r>
              <a:rPr lang="en-US" b="0" i="0" u="none" strike="noStrike" dirty="0">
                <a:solidFill>
                  <a:srgbClr val="000000"/>
                </a:solidFill>
                <a:latin typeface="Calibri"/>
              </a:rPr>
              <a:t>206.829.7011</a:t>
            </a:r>
            <a:endParaRPr lang="en-US" dirty="0"/>
          </a:p>
        </p:txBody>
      </p:sp>
    </p:spTree>
    <p:extLst>
      <p:ext uri="{BB962C8B-B14F-4D97-AF65-F5344CB8AC3E}">
        <p14:creationId xmlns:p14="http://schemas.microsoft.com/office/powerpoint/2010/main" val="389156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E4AB72-1C42-427F-801C-32A12FD6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1136072" y="803767"/>
            <a:ext cx="5148943" cy="1014535"/>
          </a:xfrm>
        </p:spPr>
        <p:txBody>
          <a:bodyPr anchor="t">
            <a:normAutofit/>
          </a:bodyPr>
          <a:lstStyle/>
          <a:p>
            <a:r>
              <a:rPr lang="en-US" sz="4000" cap="none" spc="300" dirty="0"/>
              <a:t>Big Problem</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1136072" y="1458685"/>
            <a:ext cx="6308333" cy="3940629"/>
          </a:xfrm>
        </p:spPr>
        <p:txBody>
          <a:bodyPr anchor="b">
            <a:noAutofit/>
          </a:bodyPr>
          <a:lstStyle/>
          <a:p>
            <a:r>
              <a:rPr lang="en-US" sz="2400" dirty="0">
                <a:latin typeface="+mj-lt"/>
              </a:rPr>
              <a:t>When everyone had to stop working </a:t>
            </a:r>
            <a:br>
              <a:rPr lang="en-US" sz="2400" dirty="0">
                <a:latin typeface="+mj-lt"/>
              </a:rPr>
            </a:br>
            <a:r>
              <a:rPr lang="en-US" sz="2400" dirty="0">
                <a:latin typeface="+mj-lt"/>
              </a:rPr>
              <a:t>and stay home, it meant they did not buy things, and the state didn’t collect as </a:t>
            </a:r>
            <a:br>
              <a:rPr lang="en-US" sz="2400" dirty="0">
                <a:latin typeface="+mj-lt"/>
              </a:rPr>
            </a:br>
            <a:r>
              <a:rPr lang="en-US" sz="2400" dirty="0">
                <a:latin typeface="+mj-lt"/>
              </a:rPr>
              <a:t>much in taxes.</a:t>
            </a:r>
          </a:p>
          <a:p>
            <a:r>
              <a:rPr lang="en-US" sz="2400" dirty="0">
                <a:latin typeface="+mj-lt"/>
              </a:rPr>
              <a:t>This problem affects all kinds of support. </a:t>
            </a:r>
            <a:br>
              <a:rPr lang="en-US" sz="2400" dirty="0">
                <a:latin typeface="+mj-lt"/>
              </a:rPr>
            </a:br>
            <a:r>
              <a:rPr lang="en-US" sz="2400" dirty="0">
                <a:latin typeface="+mj-lt"/>
              </a:rPr>
              <a:t>But right now, </a:t>
            </a:r>
            <a:r>
              <a:rPr lang="en-US" sz="2400" b="1" dirty="0">
                <a:latin typeface="+mj-lt"/>
              </a:rPr>
              <a:t>we are most worried </a:t>
            </a:r>
            <a:br>
              <a:rPr lang="en-US" sz="2400" b="1" dirty="0">
                <a:latin typeface="+mj-lt"/>
              </a:rPr>
            </a:br>
            <a:r>
              <a:rPr lang="en-US" sz="2400" b="1" dirty="0">
                <a:latin typeface="+mj-lt"/>
              </a:rPr>
              <a:t>                about cuts to disability </a:t>
            </a:r>
            <a:br>
              <a:rPr lang="en-US" sz="2400" b="1" dirty="0">
                <a:latin typeface="+mj-lt"/>
              </a:rPr>
            </a:br>
            <a:r>
              <a:rPr lang="en-US" sz="2400" b="1" dirty="0">
                <a:latin typeface="+mj-lt"/>
              </a:rPr>
              <a:t>               supports</a:t>
            </a:r>
          </a:p>
        </p:txBody>
      </p:sp>
      <p:pic>
        <p:nvPicPr>
          <p:cNvPr id="5" name="Graphic 4" descr="Person in wheelchair">
            <a:extLst>
              <a:ext uri="{FF2B5EF4-FFF2-40B4-BE49-F238E27FC236}">
                <a16:creationId xmlns:a16="http://schemas.microsoft.com/office/drawing/2014/main" id="{1295B005-D7E8-4012-A4E8-75E05FE4AB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8742" y="1050471"/>
            <a:ext cx="4496493" cy="4496493"/>
          </a:xfrm>
          <a:prstGeom prst="rect">
            <a:avLst/>
          </a:prstGeom>
        </p:spPr>
      </p:pic>
      <p:sp>
        <p:nvSpPr>
          <p:cNvPr id="12" name="Rectangle 11">
            <a:extLst>
              <a:ext uri="{FF2B5EF4-FFF2-40B4-BE49-F238E27FC236}">
                <a16:creationId xmlns:a16="http://schemas.microsoft.com/office/drawing/2014/main" id="{4CC257D2-6895-4677-996F-1A5FBB7F7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6400800"/>
            <a:ext cx="12191999" cy="457198"/>
          </a:xfrm>
          <a:prstGeom prst="rect">
            <a:avLst/>
          </a:prstGeom>
          <a:gradFill>
            <a:gsLst>
              <a:gs pos="0">
                <a:schemeClr val="accent5">
                  <a:alpha val="80000"/>
                </a:schemeClr>
              </a:gs>
              <a:gs pos="100000">
                <a:schemeClr val="accent6">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28FF51-22A9-49F6-8C79-1FFC470CA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800"/>
            <a:ext cx="8153396" cy="457200"/>
          </a:xfrm>
          <a:prstGeom prst="rect">
            <a:avLst/>
          </a:prstGeom>
          <a:gradFill>
            <a:gsLst>
              <a:gs pos="0">
                <a:schemeClr val="accent6">
                  <a:alpha val="61000"/>
                </a:schemeClr>
              </a:gs>
              <a:gs pos="99000">
                <a:schemeClr val="accent2">
                  <a:alpha val="77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Worried face outline">
            <a:extLst>
              <a:ext uri="{FF2B5EF4-FFF2-40B4-BE49-F238E27FC236}">
                <a16:creationId xmlns:a16="http://schemas.microsoft.com/office/drawing/2014/main" id="{4D97EE27-324D-4EC6-889A-5EF1EF30AC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072" y="4685507"/>
            <a:ext cx="1282932" cy="1282932"/>
          </a:xfrm>
          <a:prstGeom prst="rect">
            <a:avLst/>
          </a:prstGeom>
        </p:spPr>
      </p:pic>
    </p:spTree>
    <p:extLst>
      <p:ext uri="{BB962C8B-B14F-4D97-AF65-F5344CB8AC3E}">
        <p14:creationId xmlns:p14="http://schemas.microsoft.com/office/powerpoint/2010/main" val="565118051"/>
      </p:ext>
    </p:extLst>
  </p:cSld>
  <p:clrMapOvr>
    <a:masterClrMapping/>
  </p:clrMapOvr>
  <mc:AlternateContent xmlns:mc="http://schemas.openxmlformats.org/markup-compatibility/2006" xmlns:p14="http://schemas.microsoft.com/office/powerpoint/2010/main">
    <mc:Choice Requires="p14">
      <p:transition spd="slow" p14:dur="2000" advTm="13164"/>
    </mc:Choice>
    <mc:Fallback xmlns="">
      <p:transition spd="slow" advTm="1316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E4AB72-1C42-427F-801C-32A12FD6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1136072" y="803767"/>
            <a:ext cx="5148943" cy="1014535"/>
          </a:xfrm>
        </p:spPr>
        <p:txBody>
          <a:bodyPr anchor="t">
            <a:normAutofit/>
          </a:bodyPr>
          <a:lstStyle/>
          <a:p>
            <a:r>
              <a:rPr lang="en-US" sz="4000" cap="none" spc="300" dirty="0"/>
              <a:t>#IAmNotOptional</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982087" y="1600929"/>
            <a:ext cx="6308333" cy="4996506"/>
          </a:xfrm>
        </p:spPr>
        <p:txBody>
          <a:bodyPr anchor="b">
            <a:noAutofit/>
          </a:bodyPr>
          <a:lstStyle/>
          <a:p>
            <a:r>
              <a:rPr lang="en-US" sz="2400" dirty="0">
                <a:latin typeface="+mj-lt"/>
              </a:rPr>
              <a:t>Not clear what action, if any, will be taken on the CURRENT budget. It has a $1.4 billion gap. </a:t>
            </a:r>
          </a:p>
          <a:p>
            <a:r>
              <a:rPr lang="en-US" sz="2400" dirty="0">
                <a:latin typeface="+mj-lt"/>
              </a:rPr>
              <a:t>Agencies submitted their asks for the NEXT budget to the governor. They were told (again) to identify 15% in savings. </a:t>
            </a:r>
            <a:br>
              <a:rPr lang="en-US" sz="2400" dirty="0">
                <a:latin typeface="+mj-lt"/>
              </a:rPr>
            </a:br>
            <a:r>
              <a:rPr lang="en-US" sz="2400" dirty="0">
                <a:latin typeface="+mj-lt"/>
              </a:rPr>
              <a:t>                   For DDA, that means about </a:t>
            </a:r>
            <a:br>
              <a:rPr lang="en-US" sz="2400" dirty="0">
                <a:latin typeface="+mj-lt"/>
              </a:rPr>
            </a:br>
            <a:r>
              <a:rPr lang="en-US" sz="2400" dirty="0">
                <a:latin typeface="+mj-lt"/>
              </a:rPr>
              <a:t>                     $601 million cut. For ALTSA,</a:t>
            </a:r>
            <a:br>
              <a:rPr lang="en-US" sz="2400" dirty="0">
                <a:latin typeface="+mj-lt"/>
              </a:rPr>
            </a:br>
            <a:r>
              <a:rPr lang="en-US" sz="2400" dirty="0">
                <a:latin typeface="+mj-lt"/>
              </a:rPr>
              <a:t>                       $1.1 billion</a:t>
            </a:r>
          </a:p>
          <a:p>
            <a:pPr marL="0" indent="0">
              <a:buNone/>
            </a:pPr>
            <a:br>
              <a:rPr lang="en-US" sz="2400" dirty="0">
                <a:latin typeface="+mj-lt"/>
              </a:rPr>
            </a:br>
            <a:r>
              <a:rPr lang="en-US" sz="2400" dirty="0">
                <a:latin typeface="+mj-lt"/>
              </a:rPr>
              <a:t>  </a:t>
            </a:r>
            <a:endParaRPr lang="en-US" sz="2400" b="1" dirty="0">
              <a:latin typeface="+mj-lt"/>
            </a:endParaRPr>
          </a:p>
        </p:txBody>
      </p:sp>
      <p:pic>
        <p:nvPicPr>
          <p:cNvPr id="5" name="Graphic 4" descr="Person in wheelchair">
            <a:extLst>
              <a:ext uri="{FF2B5EF4-FFF2-40B4-BE49-F238E27FC236}">
                <a16:creationId xmlns:a16="http://schemas.microsoft.com/office/drawing/2014/main" id="{1295B005-D7E8-4012-A4E8-75E05FE4AB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8742" y="1050471"/>
            <a:ext cx="4496493" cy="4496493"/>
          </a:xfrm>
          <a:prstGeom prst="rect">
            <a:avLst/>
          </a:prstGeom>
        </p:spPr>
      </p:pic>
      <p:sp>
        <p:nvSpPr>
          <p:cNvPr id="12" name="Rectangle 11">
            <a:extLst>
              <a:ext uri="{FF2B5EF4-FFF2-40B4-BE49-F238E27FC236}">
                <a16:creationId xmlns:a16="http://schemas.microsoft.com/office/drawing/2014/main" id="{4CC257D2-6895-4677-996F-1A5FBB7F7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6400800"/>
            <a:ext cx="12191999" cy="457198"/>
          </a:xfrm>
          <a:prstGeom prst="rect">
            <a:avLst/>
          </a:prstGeom>
          <a:gradFill>
            <a:gsLst>
              <a:gs pos="0">
                <a:schemeClr val="accent5">
                  <a:alpha val="80000"/>
                </a:schemeClr>
              </a:gs>
              <a:gs pos="100000">
                <a:schemeClr val="accent6">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28FF51-22A9-49F6-8C79-1FFC470CA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800"/>
            <a:ext cx="8153396" cy="457200"/>
          </a:xfrm>
          <a:prstGeom prst="rect">
            <a:avLst/>
          </a:prstGeom>
          <a:gradFill>
            <a:gsLst>
              <a:gs pos="0">
                <a:schemeClr val="accent6">
                  <a:alpha val="61000"/>
                </a:schemeClr>
              </a:gs>
              <a:gs pos="99000">
                <a:schemeClr val="accent2">
                  <a:alpha val="77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Worried face outline">
            <a:extLst>
              <a:ext uri="{FF2B5EF4-FFF2-40B4-BE49-F238E27FC236}">
                <a16:creationId xmlns:a16="http://schemas.microsoft.com/office/drawing/2014/main" id="{4D97EE27-324D-4EC6-889A-5EF1EF30AC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072" y="4685507"/>
            <a:ext cx="1282932" cy="1282932"/>
          </a:xfrm>
          <a:prstGeom prst="rect">
            <a:avLst/>
          </a:prstGeom>
        </p:spPr>
      </p:pic>
    </p:spTree>
    <p:extLst>
      <p:ext uri="{BB962C8B-B14F-4D97-AF65-F5344CB8AC3E}">
        <p14:creationId xmlns:p14="http://schemas.microsoft.com/office/powerpoint/2010/main" val="2923856043"/>
      </p:ext>
    </p:extLst>
  </p:cSld>
  <p:clrMapOvr>
    <a:masterClrMapping/>
  </p:clrMapOvr>
  <mc:AlternateContent xmlns:mc="http://schemas.openxmlformats.org/markup-compatibility/2006" xmlns:p14="http://schemas.microsoft.com/office/powerpoint/2010/main">
    <mc:Choice Requires="p14">
      <p:transition spd="slow" p14:dur="2000" advTm="13164"/>
    </mc:Choice>
    <mc:Fallback xmlns="">
      <p:transition spd="slow" advTm="1316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8277E02-8052-4DAB-9140-864FC3F81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F7A8738A-7386-464C-98EF-9EB4F856E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C4A98402-3932-4318-B57D-2E10D76DD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65D1CE8-D3F3-4B2E-92EA-7CE67F92CB59}"/>
              </a:ext>
            </a:extLst>
          </p:cNvPr>
          <p:cNvSpPr txBox="1"/>
          <p:nvPr/>
        </p:nvSpPr>
        <p:spPr>
          <a:xfrm>
            <a:off x="224071" y="153071"/>
            <a:ext cx="11761099" cy="369332"/>
          </a:xfrm>
          <a:prstGeom prst="rect">
            <a:avLst/>
          </a:prstGeom>
          <a:noFill/>
        </p:spPr>
        <p:txBody>
          <a:bodyPr wrap="square" rtlCol="0">
            <a:spAutoFit/>
          </a:bodyPr>
          <a:lstStyle/>
          <a:p>
            <a:r>
              <a:rPr lang="en-US" sz="1800" kern="1200" dirty="0">
                <a:solidFill>
                  <a:schemeClr val="tx1"/>
                </a:solidFill>
                <a:latin typeface="Calibri" panose="020F0502020204030204" pitchFamily="34" charset="0"/>
                <a:cs typeface="Calibri" panose="020F0502020204030204" pitchFamily="34" charset="0"/>
              </a:rPr>
              <a:t>DDA budget letter: </a:t>
            </a:r>
            <a:r>
              <a:rPr lang="en-US" sz="1800" kern="1200" dirty="0">
                <a:solidFill>
                  <a:schemeClr val="tx1"/>
                </a:solidFill>
                <a:latin typeface="Calibri" panose="020F0502020204030204" pitchFamily="34" charset="0"/>
                <a:cs typeface="Calibri" panose="020F0502020204030204" pitchFamily="34" charset="0"/>
                <a:hlinkClick r:id="rId2"/>
              </a:rPr>
              <a:t>https://arcofkingcountyvoice.blogspot.com/2020/09/dda-budget-request-for-fy-2021-23.html</a:t>
            </a:r>
            <a:endParaRPr lang="en-US" sz="1800" kern="1200" dirty="0">
              <a:solidFill>
                <a:schemeClr val="tx1"/>
              </a:solidFill>
              <a:latin typeface="Calibri" panose="020F0502020204030204" pitchFamily="34" charset="0"/>
              <a:cs typeface="Calibri" panose="020F0502020204030204" pitchFamily="34" charset="0"/>
            </a:endParaRPr>
          </a:p>
        </p:txBody>
      </p:sp>
      <p:pic>
        <p:nvPicPr>
          <p:cNvPr id="4" name="Picture 3" descr="Timeline&#10;&#10;Description automatically generated">
            <a:extLst>
              <a:ext uri="{FF2B5EF4-FFF2-40B4-BE49-F238E27FC236}">
                <a16:creationId xmlns:a16="http://schemas.microsoft.com/office/drawing/2014/main" id="{79BCAB97-1EFE-4A3A-A26E-569B0375B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69" y="603247"/>
            <a:ext cx="10828961" cy="5658663"/>
          </a:xfrm>
          <a:prstGeom prst="rect">
            <a:avLst/>
          </a:prstGeom>
        </p:spPr>
      </p:pic>
    </p:spTree>
    <p:extLst>
      <p:ext uri="{BB962C8B-B14F-4D97-AF65-F5344CB8AC3E}">
        <p14:creationId xmlns:p14="http://schemas.microsoft.com/office/powerpoint/2010/main" val="1859718816"/>
      </p:ext>
    </p:extLst>
  </p:cSld>
  <p:clrMapOvr>
    <a:masterClrMapping/>
  </p:clrMapOvr>
  <mc:AlternateContent xmlns:mc="http://schemas.openxmlformats.org/markup-compatibility/2006" xmlns:p14="http://schemas.microsoft.com/office/powerpoint/2010/main">
    <mc:Choice Requires="p14">
      <p:transition spd="slow" p14:dur="2000" advTm="13967"/>
    </mc:Choice>
    <mc:Fallback xmlns="">
      <p:transition spd="slow" advTm="1396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8277E02-8052-4DAB-9140-864FC3F81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F7A8738A-7386-464C-98EF-9EB4F856E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C4A98402-3932-4318-B57D-2E10D76DD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Timeline&#10;&#10;Description automatically generated">
            <a:extLst>
              <a:ext uri="{FF2B5EF4-FFF2-40B4-BE49-F238E27FC236}">
                <a16:creationId xmlns:a16="http://schemas.microsoft.com/office/drawing/2014/main" id="{A112142D-1742-43A8-86C9-9E69FB4F5E7E}"/>
              </a:ext>
            </a:extLst>
          </p:cNvPr>
          <p:cNvPicPr>
            <a:picLocks noChangeAspect="1"/>
          </p:cNvPicPr>
          <p:nvPr/>
        </p:nvPicPr>
        <p:blipFill>
          <a:blip r:embed="rId2"/>
          <a:stretch>
            <a:fillRect/>
          </a:stretch>
        </p:blipFill>
        <p:spPr>
          <a:xfrm>
            <a:off x="104020" y="1550998"/>
            <a:ext cx="11863008" cy="3719718"/>
          </a:xfrm>
          <a:prstGeom prst="rect">
            <a:avLst/>
          </a:prstGeom>
        </p:spPr>
      </p:pic>
      <p:sp>
        <p:nvSpPr>
          <p:cNvPr id="2" name="TextBox 1">
            <a:extLst>
              <a:ext uri="{FF2B5EF4-FFF2-40B4-BE49-F238E27FC236}">
                <a16:creationId xmlns:a16="http://schemas.microsoft.com/office/drawing/2014/main" id="{413122A7-C46B-43E8-A66B-94E01CB41805}"/>
              </a:ext>
            </a:extLst>
          </p:cNvPr>
          <p:cNvSpPr txBox="1"/>
          <p:nvPr/>
        </p:nvSpPr>
        <p:spPr>
          <a:xfrm>
            <a:off x="537098" y="335654"/>
            <a:ext cx="11501021" cy="369332"/>
          </a:xfrm>
          <a:prstGeom prst="rect">
            <a:avLst/>
          </a:prstGeom>
          <a:noFill/>
        </p:spPr>
        <p:txBody>
          <a:bodyPr wrap="square" rtlCol="0">
            <a:spAutoFit/>
          </a:bodyPr>
          <a:lstStyle/>
          <a:p>
            <a:r>
              <a:rPr lang="en-US" sz="1800" kern="1200" dirty="0">
                <a:solidFill>
                  <a:schemeClr val="tx1"/>
                </a:solidFill>
                <a:latin typeface="Calibri" panose="020F0502020204030204" pitchFamily="34" charset="0"/>
                <a:cs typeface="Calibri" panose="020F0502020204030204" pitchFamily="34" charset="0"/>
              </a:rPr>
              <a:t>ALTSA budget letter: </a:t>
            </a:r>
            <a:r>
              <a:rPr lang="en-US" sz="1800" kern="1200" dirty="0">
                <a:solidFill>
                  <a:schemeClr val="tx1"/>
                </a:solidFill>
                <a:latin typeface="Calibri" panose="020F0502020204030204" pitchFamily="34" charset="0"/>
                <a:cs typeface="Calibri" panose="020F0502020204030204" pitchFamily="34" charset="0"/>
                <a:hlinkClick r:id="rId3"/>
              </a:rPr>
              <a:t>https://arcofkingcountyvoice.blogspot.com/2020/09/altsa-budget-request-for-fy-2021-23.html</a:t>
            </a:r>
            <a:endParaRPr lang="en-US" sz="1800" kern="12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DBCDB66-A550-4960-A440-028EFAA59417}"/>
              </a:ext>
            </a:extLst>
          </p:cNvPr>
          <p:cNvSpPr txBox="1"/>
          <p:nvPr/>
        </p:nvSpPr>
        <p:spPr>
          <a:xfrm>
            <a:off x="7577091" y="3012376"/>
            <a:ext cx="3093868" cy="646331"/>
          </a:xfrm>
          <a:prstGeom prst="rect">
            <a:avLst/>
          </a:prstGeom>
          <a:noFill/>
        </p:spPr>
        <p:txBody>
          <a:bodyPr wrap="square" rtlCol="0">
            <a:spAutoFit/>
          </a:bodyPr>
          <a:lstStyle/>
          <a:p>
            <a:r>
              <a:rPr lang="en-US" sz="1800" b="1" kern="1200" dirty="0">
                <a:solidFill>
                  <a:schemeClr val="tx1"/>
                </a:solidFill>
                <a:latin typeface="+mn-lt"/>
                <a:ea typeface="+mn-ea"/>
                <a:cs typeface="+mn-cs"/>
              </a:rPr>
              <a:t>ALTSA says 12,000 clients would lose service</a:t>
            </a:r>
          </a:p>
        </p:txBody>
      </p:sp>
    </p:spTree>
    <p:extLst>
      <p:ext uri="{BB962C8B-B14F-4D97-AF65-F5344CB8AC3E}">
        <p14:creationId xmlns:p14="http://schemas.microsoft.com/office/powerpoint/2010/main" val="4291255022"/>
      </p:ext>
    </p:extLst>
  </p:cSld>
  <p:clrMapOvr>
    <a:masterClrMapping/>
  </p:clrMapOvr>
  <mc:AlternateContent xmlns:mc="http://schemas.openxmlformats.org/markup-compatibility/2006" xmlns:p14="http://schemas.microsoft.com/office/powerpoint/2010/main">
    <mc:Choice Requires="p14">
      <p:transition spd="slow" p14:dur="2000" advTm="13967"/>
    </mc:Choice>
    <mc:Fallback xmlns="">
      <p:transition spd="slow" advTm="1396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343B3-5A11-4526-BD2C-9B81A713ED97}"/>
              </a:ext>
            </a:extLst>
          </p:cNvPr>
          <p:cNvSpPr>
            <a:spLocks noGrp="1"/>
          </p:cNvSpPr>
          <p:nvPr>
            <p:ph type="title"/>
          </p:nvPr>
        </p:nvSpPr>
        <p:spPr>
          <a:xfrm>
            <a:off x="1132113" y="448831"/>
            <a:ext cx="6379029" cy="1556724"/>
          </a:xfrm>
        </p:spPr>
        <p:txBody>
          <a:bodyPr anchor="b">
            <a:normAutofit/>
          </a:bodyPr>
          <a:lstStyle/>
          <a:p>
            <a:r>
              <a:rPr lang="en-US" sz="4000" cap="none" spc="300" dirty="0"/>
              <a:t>It’s Not a Service. </a:t>
            </a:r>
            <a:br>
              <a:rPr lang="en-US" sz="4000" cap="none" spc="300" dirty="0"/>
            </a:br>
            <a:r>
              <a:rPr lang="en-US" sz="4000" cap="none" spc="300" dirty="0"/>
              <a:t>It’s My Life</a:t>
            </a:r>
          </a:p>
        </p:txBody>
      </p:sp>
      <p:sp>
        <p:nvSpPr>
          <p:cNvPr id="3" name="Content Placeholder 2">
            <a:extLst>
              <a:ext uri="{FF2B5EF4-FFF2-40B4-BE49-F238E27FC236}">
                <a16:creationId xmlns:a16="http://schemas.microsoft.com/office/drawing/2014/main" id="{6611BEDF-4EB6-45A2-9413-5A7C436C2982}"/>
              </a:ext>
            </a:extLst>
          </p:cNvPr>
          <p:cNvSpPr>
            <a:spLocks noGrp="1"/>
          </p:cNvSpPr>
          <p:nvPr>
            <p:ph idx="1"/>
          </p:nvPr>
        </p:nvSpPr>
        <p:spPr>
          <a:xfrm>
            <a:off x="1094764" y="2312668"/>
            <a:ext cx="4533149" cy="3391241"/>
          </a:xfrm>
        </p:spPr>
        <p:txBody>
          <a:bodyPr anchor="t">
            <a:noAutofit/>
          </a:bodyPr>
          <a:lstStyle/>
          <a:p>
            <a:pPr marL="0" indent="0">
              <a:buNone/>
            </a:pPr>
            <a:r>
              <a:rPr lang="en-US" sz="2400" dirty="0">
                <a:latin typeface="+mj-lt"/>
                <a:ea typeface="Calibri" panose="020F0502020204030204" pitchFamily="34" charset="0"/>
              </a:rPr>
              <a:t>The proposed cut that most alarms us is changing the eligibility requirements for </a:t>
            </a:r>
            <a:br>
              <a:rPr lang="en-US" sz="2400" dirty="0">
                <a:latin typeface="+mj-lt"/>
                <a:ea typeface="Calibri" panose="020F0502020204030204" pitchFamily="34" charset="0"/>
              </a:rPr>
            </a:br>
            <a:r>
              <a:rPr lang="en-US" sz="2400" dirty="0">
                <a:latin typeface="+mj-lt"/>
                <a:ea typeface="Calibri" panose="020F0502020204030204" pitchFamily="34" charset="0"/>
              </a:rPr>
              <a:t>long-term services.</a:t>
            </a:r>
          </a:p>
          <a:p>
            <a:pPr marL="0" indent="0">
              <a:buNone/>
            </a:pPr>
            <a:r>
              <a:rPr lang="en-US" sz="2400" dirty="0">
                <a:latin typeface="+mj-lt"/>
                <a:ea typeface="Calibri" panose="020F0502020204030204" pitchFamily="34" charset="0"/>
              </a:rPr>
              <a:t>That means </a:t>
            </a:r>
            <a:r>
              <a:rPr lang="en-US" sz="2400" b="1" dirty="0">
                <a:latin typeface="+mj-lt"/>
                <a:ea typeface="Calibri" panose="020F0502020204030204" pitchFamily="34" charset="0"/>
              </a:rPr>
              <a:t>people could </a:t>
            </a:r>
            <a:br>
              <a:rPr lang="en-US" sz="2400" b="1" dirty="0">
                <a:latin typeface="+mj-lt"/>
                <a:ea typeface="Calibri" panose="020F0502020204030204" pitchFamily="34" charset="0"/>
              </a:rPr>
            </a:br>
            <a:r>
              <a:rPr lang="en-US" sz="2400" b="1" dirty="0">
                <a:latin typeface="+mj-lt"/>
                <a:ea typeface="Calibri" panose="020F0502020204030204" pitchFamily="34" charset="0"/>
              </a:rPr>
              <a:t>lose the support they need </a:t>
            </a:r>
            <a:r>
              <a:rPr lang="en-US" sz="2400" dirty="0">
                <a:latin typeface="+mj-lt"/>
                <a:ea typeface="Calibri" panose="020F0502020204030204" pitchFamily="34" charset="0"/>
              </a:rPr>
              <a:t>to live in the community</a:t>
            </a:r>
          </a:p>
        </p:txBody>
      </p:sp>
      <p:sp>
        <p:nvSpPr>
          <p:cNvPr id="39" name="Rectangle 38">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descr="Care">
            <a:extLst>
              <a:ext uri="{FF2B5EF4-FFF2-40B4-BE49-F238E27FC236}">
                <a16:creationId xmlns:a16="http://schemas.microsoft.com/office/drawing/2014/main" id="{0CED5999-A286-4F48-82D2-4BF5CFD31F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4607" y="810476"/>
            <a:ext cx="4533150" cy="4533150"/>
          </a:xfrm>
          <a:prstGeom prst="rect">
            <a:avLst/>
          </a:prstGeom>
        </p:spPr>
      </p:pic>
      <p:pic>
        <p:nvPicPr>
          <p:cNvPr id="35" name="Graphic 34" descr="No sign">
            <a:extLst>
              <a:ext uri="{FF2B5EF4-FFF2-40B4-BE49-F238E27FC236}">
                <a16:creationId xmlns:a16="http://schemas.microsoft.com/office/drawing/2014/main" id="{1E194540-1A94-4848-B7D6-86C01D4CE8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4457" y="239485"/>
            <a:ext cx="5257596" cy="5257596"/>
          </a:xfrm>
          <a:prstGeom prst="rect">
            <a:avLst/>
          </a:prstGeom>
        </p:spPr>
      </p:pic>
    </p:spTree>
    <p:extLst>
      <p:ext uri="{BB962C8B-B14F-4D97-AF65-F5344CB8AC3E}">
        <p14:creationId xmlns:p14="http://schemas.microsoft.com/office/powerpoint/2010/main" val="1772162073"/>
      </p:ext>
    </p:extLst>
  </p:cSld>
  <p:clrMapOvr>
    <a:masterClrMapping/>
  </p:clrMapOvr>
  <mc:AlternateContent xmlns:mc="http://schemas.openxmlformats.org/markup-compatibility/2006" xmlns:p14="http://schemas.microsoft.com/office/powerpoint/2010/main">
    <mc:Choice Requires="p14">
      <p:transition spd="slow" p14:dur="2000" advTm="12415"/>
    </mc:Choice>
    <mc:Fallback xmlns="">
      <p:transition spd="slow" advTm="12415"/>
    </mc:Fallback>
  </mc:AlternateContent>
</p:sld>
</file>

<file path=ppt/theme/theme1.xml><?xml version="1.0" encoding="utf-8"?>
<a:theme xmlns:a="http://schemas.openxmlformats.org/drawingml/2006/main" name="GradientRiseVTI">
  <a:themeElements>
    <a:clrScheme name="AnalogousFromDarkSeedLeftStep">
      <a:dk1>
        <a:srgbClr val="000000"/>
      </a:dk1>
      <a:lt1>
        <a:srgbClr val="FFFFFF"/>
      </a:lt1>
      <a:dk2>
        <a:srgbClr val="2A2441"/>
      </a:dk2>
      <a:lt2>
        <a:srgbClr val="E4E8E2"/>
      </a:lt2>
      <a:accent1>
        <a:srgbClr val="944DC3"/>
      </a:accent1>
      <a:accent2>
        <a:srgbClr val="5945B5"/>
      </a:accent2>
      <a:accent3>
        <a:srgbClr val="4D68C3"/>
      </a:accent3>
      <a:accent4>
        <a:srgbClr val="3B88B1"/>
      </a:accent4>
      <a:accent5>
        <a:srgbClr val="46B3AB"/>
      </a:accent5>
      <a:accent6>
        <a:srgbClr val="3BB178"/>
      </a:accent6>
      <a:hlink>
        <a:srgbClr val="338F9A"/>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E22F953632744B89363D4D1389BB88" ma:contentTypeVersion="13" ma:contentTypeDescription="Create a new document." ma:contentTypeScope="" ma:versionID="feabab90741228514b27a3d637d8ff0a">
  <xsd:schema xmlns:xsd="http://www.w3.org/2001/XMLSchema" xmlns:xs="http://www.w3.org/2001/XMLSchema" xmlns:p="http://schemas.microsoft.com/office/2006/metadata/properties" xmlns:ns3="f7cf5430-3ce8-4817-b980-aa098421954f" xmlns:ns4="9b8b8c88-2931-442a-9176-ed1e31b76824" targetNamespace="http://schemas.microsoft.com/office/2006/metadata/properties" ma:root="true" ma:fieldsID="ad493311949a80d865919de3648149f9" ns3:_="" ns4:_="">
    <xsd:import namespace="f7cf5430-3ce8-4817-b980-aa098421954f"/>
    <xsd:import namespace="9b8b8c88-2931-442a-9176-ed1e31b768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f5430-3ce8-4817-b980-aa098421954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b8c88-2931-442a-9176-ed1e31b7682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889A51-2391-4008-8EBD-D467460AF600}">
  <ds:schemaRefs>
    <ds:schemaRef ds:uri="http://schemas.microsoft.com/sharepoint/v3/contenttype/forms"/>
  </ds:schemaRefs>
</ds:datastoreItem>
</file>

<file path=customXml/itemProps2.xml><?xml version="1.0" encoding="utf-8"?>
<ds:datastoreItem xmlns:ds="http://schemas.openxmlformats.org/officeDocument/2006/customXml" ds:itemID="{CF70D3AD-ADA3-4830-9E7C-C0DCB17936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f5430-3ce8-4817-b980-aa098421954f"/>
    <ds:schemaRef ds:uri="9b8b8c88-2931-442a-9176-ed1e31b768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9FAC51-56B1-474A-B1C6-B4AB6E9DBA98}">
  <ds:schemaRefs>
    <ds:schemaRef ds:uri="http://schemas.openxmlformats.org/package/2006/metadata/core-properties"/>
    <ds:schemaRef ds:uri="http://purl.org/dc/elements/1.1/"/>
    <ds:schemaRef ds:uri="http://schemas.microsoft.com/office/2006/metadata/properties"/>
    <ds:schemaRef ds:uri="http://purl.org/dc/terms/"/>
    <ds:schemaRef ds:uri="9b8b8c88-2931-442a-9176-ed1e31b76824"/>
    <ds:schemaRef ds:uri="http://schemas.microsoft.com/office/2006/documentManagement/types"/>
    <ds:schemaRef ds:uri="http://schemas.microsoft.com/office/infopath/2007/PartnerControls"/>
    <ds:schemaRef ds:uri="f7cf5430-3ce8-4817-b980-aa098421954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193</TotalTime>
  <Words>1906</Words>
  <Application>Microsoft Office PowerPoint</Application>
  <PresentationFormat>Widescreen</PresentationFormat>
  <Paragraphs>135</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Abadi</vt:lpstr>
      <vt:lpstr>Arial</vt:lpstr>
      <vt:lpstr>Avenir Next LT Pro</vt:lpstr>
      <vt:lpstr>Avenir Next LT Pro Light</vt:lpstr>
      <vt:lpstr>Calibri</vt:lpstr>
      <vt:lpstr>Calibri Light</vt:lpstr>
      <vt:lpstr>Symbol</vt:lpstr>
      <vt:lpstr>Wingdings</vt:lpstr>
      <vt:lpstr>GradientRiseVTI</vt:lpstr>
      <vt:lpstr>PowerPoint Presentation</vt:lpstr>
      <vt:lpstr>What we do in Advocacy</vt:lpstr>
      <vt:lpstr>Washington has a BIG budget gap</vt:lpstr>
      <vt:lpstr>No Money = Cuts to Supports</vt:lpstr>
      <vt:lpstr>Big Problem</vt:lpstr>
      <vt:lpstr>#IAmNotOptional</vt:lpstr>
      <vt:lpstr>PowerPoint Presentation</vt:lpstr>
      <vt:lpstr>PowerPoint Presentation</vt:lpstr>
      <vt:lpstr>It’s Not a Service.  It’s My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There Help?</vt:lpstr>
      <vt:lpstr>Is There Help?</vt:lpstr>
      <vt:lpstr>OTHER Cuts: Reduce  provider rates</vt:lpstr>
      <vt:lpstr>OTHER CUTS: Close a Residential habilitation center</vt:lpstr>
      <vt:lpstr>OTHER CUTS: Staffing costs</vt:lpstr>
      <vt:lpstr>optional MediCaid SERVICES AT RISK</vt:lpstr>
      <vt:lpstr>You can’t SHRED safety nets</vt:lpstr>
      <vt:lpstr>No Decisions, Yet</vt:lpstr>
      <vt:lpstr>Questions?</vt:lpstr>
      <vt:lpstr>We Need Your Help</vt:lpstr>
      <vt:lpstr>CONTACT YOUR STATE LEGISLATORS</vt:lpstr>
      <vt:lpstr>Resource to share </vt:lpstr>
      <vt:lpstr>Some Talking points</vt:lpstr>
      <vt:lpstr>What to do? Contact legislators</vt:lpstr>
      <vt:lpstr>What can you do?</vt:lpstr>
      <vt:lpstr>Be an informed voter</vt:lpstr>
      <vt:lpstr>What to say?</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Ramona Hattendorf</dc:creator>
  <cp:lastModifiedBy>Ramona Hattendorf</cp:lastModifiedBy>
  <cp:revision>9</cp:revision>
  <dcterms:created xsi:type="dcterms:W3CDTF">2020-10-20T01:20:55Z</dcterms:created>
  <dcterms:modified xsi:type="dcterms:W3CDTF">2020-10-21T06:06:39Z</dcterms:modified>
</cp:coreProperties>
</file>