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8"/>
  </p:notesMasterIdLst>
  <p:sldIdLst>
    <p:sldId id="261" r:id="rId5"/>
    <p:sldId id="310" r:id="rId6"/>
    <p:sldId id="284" r:id="rId7"/>
    <p:sldId id="305" r:id="rId8"/>
    <p:sldId id="306" r:id="rId9"/>
    <p:sldId id="283" r:id="rId10"/>
    <p:sldId id="285" r:id="rId11"/>
    <p:sldId id="307" r:id="rId12"/>
    <p:sldId id="291" r:id="rId13"/>
    <p:sldId id="286" r:id="rId14"/>
    <p:sldId id="289" r:id="rId15"/>
    <p:sldId id="287" r:id="rId16"/>
    <p:sldId id="308" r:id="rId17"/>
    <p:sldId id="288" r:id="rId18"/>
    <p:sldId id="309" r:id="rId19"/>
    <p:sldId id="290" r:id="rId20"/>
    <p:sldId id="292" r:id="rId21"/>
    <p:sldId id="295" r:id="rId22"/>
    <p:sldId id="296" r:id="rId23"/>
    <p:sldId id="297" r:id="rId24"/>
    <p:sldId id="256" r:id="rId25"/>
    <p:sldId id="257" r:id="rId26"/>
    <p:sldId id="258" r:id="rId27"/>
    <p:sldId id="259" r:id="rId28"/>
    <p:sldId id="260" r:id="rId29"/>
    <p:sldId id="263" r:id="rId30"/>
    <p:sldId id="293" r:id="rId31"/>
    <p:sldId id="264" r:id="rId32"/>
    <p:sldId id="265" r:id="rId33"/>
    <p:sldId id="266" r:id="rId34"/>
    <p:sldId id="267" r:id="rId35"/>
    <p:sldId id="294" r:id="rId36"/>
    <p:sldId id="262" r:id="rId37"/>
    <p:sldId id="268" r:id="rId38"/>
    <p:sldId id="298" r:id="rId39"/>
    <p:sldId id="299" r:id="rId40"/>
    <p:sldId id="300" r:id="rId41"/>
    <p:sldId id="269" r:id="rId42"/>
    <p:sldId id="270" r:id="rId43"/>
    <p:sldId id="271" r:id="rId44"/>
    <p:sldId id="272" r:id="rId45"/>
    <p:sldId id="273" r:id="rId46"/>
    <p:sldId id="274" r:id="rId47"/>
    <p:sldId id="275" r:id="rId48"/>
    <p:sldId id="276" r:id="rId49"/>
    <p:sldId id="277" r:id="rId50"/>
    <p:sldId id="279" r:id="rId51"/>
    <p:sldId id="278" r:id="rId52"/>
    <p:sldId id="280" r:id="rId53"/>
    <p:sldId id="281" r:id="rId54"/>
    <p:sldId id="312" r:id="rId55"/>
    <p:sldId id="311" r:id="rId56"/>
    <p:sldId id="30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0" autoAdjust="0"/>
    <p:restoredTop sz="94660"/>
  </p:normalViewPr>
  <p:slideViewPr>
    <p:cSldViewPr snapToGrid="0">
      <p:cViewPr varScale="1">
        <p:scale>
          <a:sx n="59" d="100"/>
          <a:sy n="59" d="100"/>
        </p:scale>
        <p:origin x="76" y="2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825554-2E82-4DDB-8A26-A1C5AC0E87B4}"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495221-3464-442E-A404-9CF20D8E2654}" type="slidenum">
              <a:rPr lang="en-US" smtClean="0"/>
              <a:t>‹#›</a:t>
            </a:fld>
            <a:endParaRPr lang="en-US"/>
          </a:p>
        </p:txBody>
      </p:sp>
    </p:spTree>
    <p:extLst>
      <p:ext uri="{BB962C8B-B14F-4D97-AF65-F5344CB8AC3E}">
        <p14:creationId xmlns:p14="http://schemas.microsoft.com/office/powerpoint/2010/main" val="3333550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asked what people are most worried about right now.</a:t>
            </a:r>
          </a:p>
          <a:p>
            <a:endParaRPr lang="en-US" dirty="0"/>
          </a:p>
          <a:p>
            <a:r>
              <a:rPr lang="en-US" dirty="0"/>
              <a:t>1 - Access to support</a:t>
            </a:r>
            <a:br>
              <a:rPr lang="en-US" dirty="0"/>
            </a:br>
            <a:r>
              <a:rPr lang="en-US" dirty="0"/>
              <a:t>All kinds. Residential, employment, early supports, day programs. </a:t>
            </a:r>
          </a:p>
          <a:p>
            <a:endParaRPr lang="en-US" dirty="0"/>
          </a:p>
          <a:p>
            <a:r>
              <a:rPr lang="en-US" dirty="0"/>
              <a:t>2 - Care workforce issues</a:t>
            </a:r>
            <a:br>
              <a:rPr lang="en-US" dirty="0"/>
            </a:br>
            <a:r>
              <a:rPr lang="en-US" dirty="0"/>
              <a:t>No providers, wrong skills set, low pay, problems working with DDA</a:t>
            </a:r>
          </a:p>
          <a:p>
            <a:endParaRPr lang="en-US" dirty="0"/>
          </a:p>
          <a:p>
            <a:r>
              <a:rPr lang="en-US" dirty="0"/>
              <a:t>3 - Disability equity</a:t>
            </a:r>
          </a:p>
          <a:p>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Ableism; ADA accommodations; inclusion/accessibility; safety; economic well-being and food stability; personal wellbeing; difficulty finding and retaining jobs</a:t>
            </a:r>
          </a:p>
          <a:p>
            <a:endParaRPr lang="en-US" kern="100" dirty="0">
              <a:latin typeface="Calibri" panose="020F0502020204030204" pitchFamily="34" charset="0"/>
              <a:ea typeface="Calibri" panose="020F0502020204030204" pitchFamily="34" charset="0"/>
              <a:cs typeface="Times New Roman" panose="02020603050405020304" pitchFamily="18" charset="0"/>
            </a:endParaRPr>
          </a:p>
          <a:p>
            <a:r>
              <a:rPr lang="en-US" sz="1200" kern="100" dirty="0">
                <a:effectLst/>
                <a:latin typeface="Calibri" panose="020F0502020204030204" pitchFamily="34" charset="0"/>
                <a:ea typeface="Calibri" panose="020F0502020204030204" pitchFamily="34" charset="0"/>
                <a:cs typeface="Times New Roman" panose="02020603050405020304" pitchFamily="18" charset="0"/>
              </a:rPr>
              <a:t>Other themes included housing, support for family caregivers, health care, education, and transportation</a:t>
            </a:r>
          </a:p>
          <a:p>
            <a:endParaRPr lang="en-US" kern="100" dirty="0">
              <a:latin typeface="Calibri" panose="020F0502020204030204" pitchFamily="34" charset="0"/>
              <a:ea typeface="Calibri" panose="020F0502020204030204" pitchFamily="34" charset="0"/>
              <a:cs typeface="Times New Roman" panose="02020603050405020304" pitchFamily="18" charset="0"/>
            </a:endParaRPr>
          </a:p>
          <a:p>
            <a:r>
              <a:rPr lang="en-US" dirty="0"/>
              <a:t>Some subgroups had other concerns.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5495221-3464-442E-A404-9CF20D8E2654}" type="slidenum">
              <a:rPr lang="en-US" smtClean="0"/>
              <a:t>9</a:t>
            </a:fld>
            <a:endParaRPr lang="en-US"/>
          </a:p>
        </p:txBody>
      </p:sp>
    </p:spTree>
    <p:extLst>
      <p:ext uri="{BB962C8B-B14F-4D97-AF65-F5344CB8AC3E}">
        <p14:creationId xmlns:p14="http://schemas.microsoft.com/office/powerpoint/2010/main" val="3870145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people who took the survey got services through DDA. But 35% did NOT, and another 6% weren’t sure. It is good to remember that DDA 1) doesn’t support a lot of people who identify as part of the IDD community, and 2) only offers some services – not all – that people with IDD and their families may need</a:t>
            </a:r>
          </a:p>
        </p:txBody>
      </p:sp>
      <p:sp>
        <p:nvSpPr>
          <p:cNvPr id="4" name="Slide Number Placeholder 3"/>
          <p:cNvSpPr>
            <a:spLocks noGrp="1"/>
          </p:cNvSpPr>
          <p:nvPr>
            <p:ph type="sldNum" sz="quarter" idx="5"/>
          </p:nvPr>
        </p:nvSpPr>
        <p:spPr/>
        <p:txBody>
          <a:bodyPr/>
          <a:lstStyle/>
          <a:p>
            <a:fld id="{15495221-3464-442E-A404-9CF20D8E2654}" type="slidenum">
              <a:rPr lang="en-US" smtClean="0"/>
              <a:t>10</a:t>
            </a:fld>
            <a:endParaRPr lang="en-US"/>
          </a:p>
        </p:txBody>
      </p:sp>
    </p:spTree>
    <p:extLst>
      <p:ext uri="{BB962C8B-B14F-4D97-AF65-F5344CB8AC3E}">
        <p14:creationId xmlns:p14="http://schemas.microsoft.com/office/powerpoint/2010/main" val="678159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 different issues rose to the top when looking at subgroups. It is important to remember we don’t have the same experiences in the IDD community. People with disabilities and were less concerned about DDA supports and more about financial stability, health, and education. Same with respondents who were BIPOC. Family support was a bigger concern among people who took the survey in Spanish</a:t>
            </a:r>
          </a:p>
        </p:txBody>
      </p:sp>
      <p:sp>
        <p:nvSpPr>
          <p:cNvPr id="4" name="Slide Number Placeholder 3"/>
          <p:cNvSpPr>
            <a:spLocks noGrp="1"/>
          </p:cNvSpPr>
          <p:nvPr>
            <p:ph type="sldNum" sz="quarter" idx="5"/>
          </p:nvPr>
        </p:nvSpPr>
        <p:spPr/>
        <p:txBody>
          <a:bodyPr/>
          <a:lstStyle/>
          <a:p>
            <a:fld id="{15495221-3464-442E-A404-9CF20D8E2654}" type="slidenum">
              <a:rPr lang="en-US" smtClean="0"/>
              <a:t>12</a:t>
            </a:fld>
            <a:endParaRPr lang="en-US"/>
          </a:p>
        </p:txBody>
      </p:sp>
    </p:spTree>
    <p:extLst>
      <p:ext uri="{BB962C8B-B14F-4D97-AF65-F5344CB8AC3E}">
        <p14:creationId xmlns:p14="http://schemas.microsoft.com/office/powerpoint/2010/main" val="1818741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495221-3464-442E-A404-9CF20D8E2654}" type="slidenum">
              <a:rPr lang="en-US" smtClean="0"/>
              <a:t>13</a:t>
            </a:fld>
            <a:endParaRPr lang="en-US"/>
          </a:p>
        </p:txBody>
      </p:sp>
    </p:spTree>
    <p:extLst>
      <p:ext uri="{BB962C8B-B14F-4D97-AF65-F5344CB8AC3E}">
        <p14:creationId xmlns:p14="http://schemas.microsoft.com/office/powerpoint/2010/main" val="1019706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session, we meet Mondays at 9 am to go over bills of interest and hearings. The monthly big group meetings will start again in April, after session ends in March. There will be monthly meetings to discuss strategic planning work.</a:t>
            </a:r>
          </a:p>
        </p:txBody>
      </p:sp>
      <p:sp>
        <p:nvSpPr>
          <p:cNvPr id="4" name="Slide Number Placeholder 3"/>
          <p:cNvSpPr>
            <a:spLocks noGrp="1"/>
          </p:cNvSpPr>
          <p:nvPr>
            <p:ph type="sldNum" sz="quarter" idx="5"/>
          </p:nvPr>
        </p:nvSpPr>
        <p:spPr/>
        <p:txBody>
          <a:bodyPr/>
          <a:lstStyle/>
          <a:p>
            <a:fld id="{15495221-3464-442E-A404-9CF20D8E2654}" type="slidenum">
              <a:rPr lang="en-US" smtClean="0"/>
              <a:t>53</a:t>
            </a:fld>
            <a:endParaRPr lang="en-US"/>
          </a:p>
        </p:txBody>
      </p:sp>
    </p:spTree>
    <p:extLst>
      <p:ext uri="{BB962C8B-B14F-4D97-AF65-F5344CB8AC3E}">
        <p14:creationId xmlns:p14="http://schemas.microsoft.com/office/powerpoint/2010/main" val="90337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29CAB-75E9-9DE7-961A-3B02B6B2C5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DB712F-1082-6566-5520-EF7B130A07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4A0EA5-1396-0DCF-C18E-A4774B4688E4}"/>
              </a:ext>
            </a:extLst>
          </p:cNvPr>
          <p:cNvSpPr>
            <a:spLocks noGrp="1"/>
          </p:cNvSpPr>
          <p:nvPr>
            <p:ph type="dt" sz="half" idx="10"/>
          </p:nvPr>
        </p:nvSpPr>
        <p:spPr/>
        <p:txBody>
          <a:bodyPr/>
          <a:lstStyle/>
          <a:p>
            <a:fld id="{3E95118B-6B4E-44EB-8371-B46F4E83C386}" type="datetimeFigureOut">
              <a:rPr lang="en-US" smtClean="0"/>
              <a:t>12/5/2023</a:t>
            </a:fld>
            <a:endParaRPr lang="en-US"/>
          </a:p>
        </p:txBody>
      </p:sp>
      <p:sp>
        <p:nvSpPr>
          <p:cNvPr id="5" name="Footer Placeholder 4">
            <a:extLst>
              <a:ext uri="{FF2B5EF4-FFF2-40B4-BE49-F238E27FC236}">
                <a16:creationId xmlns:a16="http://schemas.microsoft.com/office/drawing/2014/main" id="{9FEE6363-C218-4ADB-D9FD-D033F3ADF1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DCA77B-5538-EBD6-FB1E-F0F30C56D0D4}"/>
              </a:ext>
            </a:extLst>
          </p:cNvPr>
          <p:cNvSpPr>
            <a:spLocks noGrp="1"/>
          </p:cNvSpPr>
          <p:nvPr>
            <p:ph type="sldNum" sz="quarter" idx="12"/>
          </p:nvPr>
        </p:nvSpPr>
        <p:spPr/>
        <p:txBody>
          <a:bodyPr/>
          <a:lstStyle/>
          <a:p>
            <a:fld id="{6580B294-F5A4-4CEB-865F-ADA607A947C8}" type="slidenum">
              <a:rPr lang="en-US" smtClean="0"/>
              <a:t>‹#›</a:t>
            </a:fld>
            <a:endParaRPr lang="en-US"/>
          </a:p>
        </p:txBody>
      </p:sp>
    </p:spTree>
    <p:extLst>
      <p:ext uri="{BB962C8B-B14F-4D97-AF65-F5344CB8AC3E}">
        <p14:creationId xmlns:p14="http://schemas.microsoft.com/office/powerpoint/2010/main" val="1065057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69B5A-C999-EEFE-7AA1-2A59DA695D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1F7FAC-C14A-777F-DC57-77739785BD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04611-C9A7-0885-B193-0DC0593F4831}"/>
              </a:ext>
            </a:extLst>
          </p:cNvPr>
          <p:cNvSpPr>
            <a:spLocks noGrp="1"/>
          </p:cNvSpPr>
          <p:nvPr>
            <p:ph type="dt" sz="half" idx="10"/>
          </p:nvPr>
        </p:nvSpPr>
        <p:spPr/>
        <p:txBody>
          <a:bodyPr/>
          <a:lstStyle/>
          <a:p>
            <a:fld id="{3E95118B-6B4E-44EB-8371-B46F4E83C386}" type="datetimeFigureOut">
              <a:rPr lang="en-US" smtClean="0"/>
              <a:t>12/5/2023</a:t>
            </a:fld>
            <a:endParaRPr lang="en-US"/>
          </a:p>
        </p:txBody>
      </p:sp>
      <p:sp>
        <p:nvSpPr>
          <p:cNvPr id="5" name="Footer Placeholder 4">
            <a:extLst>
              <a:ext uri="{FF2B5EF4-FFF2-40B4-BE49-F238E27FC236}">
                <a16:creationId xmlns:a16="http://schemas.microsoft.com/office/drawing/2014/main" id="{6051DDB3-889F-A90D-F702-56366F3ED8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EF9B7-9DF9-749D-8185-6E72ECE72639}"/>
              </a:ext>
            </a:extLst>
          </p:cNvPr>
          <p:cNvSpPr>
            <a:spLocks noGrp="1"/>
          </p:cNvSpPr>
          <p:nvPr>
            <p:ph type="sldNum" sz="quarter" idx="12"/>
          </p:nvPr>
        </p:nvSpPr>
        <p:spPr/>
        <p:txBody>
          <a:bodyPr/>
          <a:lstStyle/>
          <a:p>
            <a:fld id="{6580B294-F5A4-4CEB-865F-ADA607A947C8}" type="slidenum">
              <a:rPr lang="en-US" smtClean="0"/>
              <a:t>‹#›</a:t>
            </a:fld>
            <a:endParaRPr lang="en-US"/>
          </a:p>
        </p:txBody>
      </p:sp>
    </p:spTree>
    <p:extLst>
      <p:ext uri="{BB962C8B-B14F-4D97-AF65-F5344CB8AC3E}">
        <p14:creationId xmlns:p14="http://schemas.microsoft.com/office/powerpoint/2010/main" val="815212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D81231-FC4B-CC29-E692-219DA56CE2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A17FC4-E3DA-B243-5094-BDCFCC1719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F4682-B42B-AAC8-9D10-913EF43B128B}"/>
              </a:ext>
            </a:extLst>
          </p:cNvPr>
          <p:cNvSpPr>
            <a:spLocks noGrp="1"/>
          </p:cNvSpPr>
          <p:nvPr>
            <p:ph type="dt" sz="half" idx="10"/>
          </p:nvPr>
        </p:nvSpPr>
        <p:spPr/>
        <p:txBody>
          <a:bodyPr/>
          <a:lstStyle/>
          <a:p>
            <a:fld id="{3E95118B-6B4E-44EB-8371-B46F4E83C386}" type="datetimeFigureOut">
              <a:rPr lang="en-US" smtClean="0"/>
              <a:t>12/5/2023</a:t>
            </a:fld>
            <a:endParaRPr lang="en-US"/>
          </a:p>
        </p:txBody>
      </p:sp>
      <p:sp>
        <p:nvSpPr>
          <p:cNvPr id="5" name="Footer Placeholder 4">
            <a:extLst>
              <a:ext uri="{FF2B5EF4-FFF2-40B4-BE49-F238E27FC236}">
                <a16:creationId xmlns:a16="http://schemas.microsoft.com/office/drawing/2014/main" id="{E6A503A3-ED85-C348-4349-E367283998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CA64B-FD23-9C1C-7514-7321AE404EB8}"/>
              </a:ext>
            </a:extLst>
          </p:cNvPr>
          <p:cNvSpPr>
            <a:spLocks noGrp="1"/>
          </p:cNvSpPr>
          <p:nvPr>
            <p:ph type="sldNum" sz="quarter" idx="12"/>
          </p:nvPr>
        </p:nvSpPr>
        <p:spPr/>
        <p:txBody>
          <a:bodyPr/>
          <a:lstStyle/>
          <a:p>
            <a:fld id="{6580B294-F5A4-4CEB-865F-ADA607A947C8}" type="slidenum">
              <a:rPr lang="en-US" smtClean="0"/>
              <a:t>‹#›</a:t>
            </a:fld>
            <a:endParaRPr lang="en-US"/>
          </a:p>
        </p:txBody>
      </p:sp>
    </p:spTree>
    <p:extLst>
      <p:ext uri="{BB962C8B-B14F-4D97-AF65-F5344CB8AC3E}">
        <p14:creationId xmlns:p14="http://schemas.microsoft.com/office/powerpoint/2010/main" val="1127694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672F3-BBAC-19A7-55DA-6FCD2D140B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9B108F-3175-AA81-60E6-B7651F879F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5F23B6-CCF0-0B8D-4474-06189CF31C52}"/>
              </a:ext>
            </a:extLst>
          </p:cNvPr>
          <p:cNvSpPr>
            <a:spLocks noGrp="1"/>
          </p:cNvSpPr>
          <p:nvPr>
            <p:ph type="dt" sz="half" idx="10"/>
          </p:nvPr>
        </p:nvSpPr>
        <p:spPr/>
        <p:txBody>
          <a:bodyPr/>
          <a:lstStyle/>
          <a:p>
            <a:fld id="{3E95118B-6B4E-44EB-8371-B46F4E83C386}" type="datetimeFigureOut">
              <a:rPr lang="en-US" smtClean="0"/>
              <a:t>12/5/2023</a:t>
            </a:fld>
            <a:endParaRPr lang="en-US"/>
          </a:p>
        </p:txBody>
      </p:sp>
      <p:sp>
        <p:nvSpPr>
          <p:cNvPr id="5" name="Footer Placeholder 4">
            <a:extLst>
              <a:ext uri="{FF2B5EF4-FFF2-40B4-BE49-F238E27FC236}">
                <a16:creationId xmlns:a16="http://schemas.microsoft.com/office/drawing/2014/main" id="{922D08F9-5153-8BC7-C985-FC3B9C0740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EA5A17-2982-35E1-86BA-C1F0C13E52BB}"/>
              </a:ext>
            </a:extLst>
          </p:cNvPr>
          <p:cNvSpPr>
            <a:spLocks noGrp="1"/>
          </p:cNvSpPr>
          <p:nvPr>
            <p:ph type="sldNum" sz="quarter" idx="12"/>
          </p:nvPr>
        </p:nvSpPr>
        <p:spPr/>
        <p:txBody>
          <a:bodyPr/>
          <a:lstStyle/>
          <a:p>
            <a:fld id="{6580B294-F5A4-4CEB-865F-ADA607A947C8}" type="slidenum">
              <a:rPr lang="en-US" smtClean="0"/>
              <a:t>‹#›</a:t>
            </a:fld>
            <a:endParaRPr lang="en-US"/>
          </a:p>
        </p:txBody>
      </p:sp>
    </p:spTree>
    <p:extLst>
      <p:ext uri="{BB962C8B-B14F-4D97-AF65-F5344CB8AC3E}">
        <p14:creationId xmlns:p14="http://schemas.microsoft.com/office/powerpoint/2010/main" val="2057447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3CF41-8CFE-F3FD-A2CC-F23CDE5FF3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A6DE63-41C5-7FF3-728C-84C81ECAAD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743581-2B4D-5BF0-35E6-F1E9B8074DAB}"/>
              </a:ext>
            </a:extLst>
          </p:cNvPr>
          <p:cNvSpPr>
            <a:spLocks noGrp="1"/>
          </p:cNvSpPr>
          <p:nvPr>
            <p:ph type="dt" sz="half" idx="10"/>
          </p:nvPr>
        </p:nvSpPr>
        <p:spPr/>
        <p:txBody>
          <a:bodyPr/>
          <a:lstStyle/>
          <a:p>
            <a:fld id="{3E95118B-6B4E-44EB-8371-B46F4E83C386}" type="datetimeFigureOut">
              <a:rPr lang="en-US" smtClean="0"/>
              <a:t>12/5/2023</a:t>
            </a:fld>
            <a:endParaRPr lang="en-US"/>
          </a:p>
        </p:txBody>
      </p:sp>
      <p:sp>
        <p:nvSpPr>
          <p:cNvPr id="5" name="Footer Placeholder 4">
            <a:extLst>
              <a:ext uri="{FF2B5EF4-FFF2-40B4-BE49-F238E27FC236}">
                <a16:creationId xmlns:a16="http://schemas.microsoft.com/office/drawing/2014/main" id="{546E610C-43E5-6A0D-E1BB-28D7CA5AD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310522-8814-4ADD-7622-7E8E593A678F}"/>
              </a:ext>
            </a:extLst>
          </p:cNvPr>
          <p:cNvSpPr>
            <a:spLocks noGrp="1"/>
          </p:cNvSpPr>
          <p:nvPr>
            <p:ph type="sldNum" sz="quarter" idx="12"/>
          </p:nvPr>
        </p:nvSpPr>
        <p:spPr/>
        <p:txBody>
          <a:bodyPr/>
          <a:lstStyle/>
          <a:p>
            <a:fld id="{6580B294-F5A4-4CEB-865F-ADA607A947C8}" type="slidenum">
              <a:rPr lang="en-US" smtClean="0"/>
              <a:t>‹#›</a:t>
            </a:fld>
            <a:endParaRPr lang="en-US"/>
          </a:p>
        </p:txBody>
      </p:sp>
    </p:spTree>
    <p:extLst>
      <p:ext uri="{BB962C8B-B14F-4D97-AF65-F5344CB8AC3E}">
        <p14:creationId xmlns:p14="http://schemas.microsoft.com/office/powerpoint/2010/main" val="2631008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BFE6E-AE2B-07F8-CF8B-743A805FD7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8858C2-08C2-7DC8-BF88-A7B61B2B92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7185A3-1AE9-717A-E38F-DB909C8C5D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1B7FAF-3466-B42C-8E5A-92F35264D1BB}"/>
              </a:ext>
            </a:extLst>
          </p:cNvPr>
          <p:cNvSpPr>
            <a:spLocks noGrp="1"/>
          </p:cNvSpPr>
          <p:nvPr>
            <p:ph type="dt" sz="half" idx="10"/>
          </p:nvPr>
        </p:nvSpPr>
        <p:spPr/>
        <p:txBody>
          <a:bodyPr/>
          <a:lstStyle/>
          <a:p>
            <a:fld id="{3E95118B-6B4E-44EB-8371-B46F4E83C386}" type="datetimeFigureOut">
              <a:rPr lang="en-US" smtClean="0"/>
              <a:t>12/5/2023</a:t>
            </a:fld>
            <a:endParaRPr lang="en-US"/>
          </a:p>
        </p:txBody>
      </p:sp>
      <p:sp>
        <p:nvSpPr>
          <p:cNvPr id="6" name="Footer Placeholder 5">
            <a:extLst>
              <a:ext uri="{FF2B5EF4-FFF2-40B4-BE49-F238E27FC236}">
                <a16:creationId xmlns:a16="http://schemas.microsoft.com/office/drawing/2014/main" id="{75A28888-169D-477B-6A4D-0045465BA0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6DCE78-0065-5B20-51FD-73AFFB28473A}"/>
              </a:ext>
            </a:extLst>
          </p:cNvPr>
          <p:cNvSpPr>
            <a:spLocks noGrp="1"/>
          </p:cNvSpPr>
          <p:nvPr>
            <p:ph type="sldNum" sz="quarter" idx="12"/>
          </p:nvPr>
        </p:nvSpPr>
        <p:spPr/>
        <p:txBody>
          <a:bodyPr/>
          <a:lstStyle/>
          <a:p>
            <a:fld id="{6580B294-F5A4-4CEB-865F-ADA607A947C8}" type="slidenum">
              <a:rPr lang="en-US" smtClean="0"/>
              <a:t>‹#›</a:t>
            </a:fld>
            <a:endParaRPr lang="en-US"/>
          </a:p>
        </p:txBody>
      </p:sp>
    </p:spTree>
    <p:extLst>
      <p:ext uri="{BB962C8B-B14F-4D97-AF65-F5344CB8AC3E}">
        <p14:creationId xmlns:p14="http://schemas.microsoft.com/office/powerpoint/2010/main" val="2997572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E4D92-4BF4-41A3-906A-2CFC7F0659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4BB75A-813E-947E-FE1B-34863E8CA6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52CACA-A38F-CD6C-8DB6-A7CB91A1D1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5DCB7E-6645-3593-620A-FB17183B70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B16274-C648-D80E-CF8D-066D005E7C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C4DE01-6307-FB8D-C63B-CA78E2BA0E87}"/>
              </a:ext>
            </a:extLst>
          </p:cNvPr>
          <p:cNvSpPr>
            <a:spLocks noGrp="1"/>
          </p:cNvSpPr>
          <p:nvPr>
            <p:ph type="dt" sz="half" idx="10"/>
          </p:nvPr>
        </p:nvSpPr>
        <p:spPr/>
        <p:txBody>
          <a:bodyPr/>
          <a:lstStyle/>
          <a:p>
            <a:fld id="{3E95118B-6B4E-44EB-8371-B46F4E83C386}" type="datetimeFigureOut">
              <a:rPr lang="en-US" smtClean="0"/>
              <a:t>12/5/2023</a:t>
            </a:fld>
            <a:endParaRPr lang="en-US"/>
          </a:p>
        </p:txBody>
      </p:sp>
      <p:sp>
        <p:nvSpPr>
          <p:cNvPr id="8" name="Footer Placeholder 7">
            <a:extLst>
              <a:ext uri="{FF2B5EF4-FFF2-40B4-BE49-F238E27FC236}">
                <a16:creationId xmlns:a16="http://schemas.microsoft.com/office/drawing/2014/main" id="{2E4F27AF-8080-AEDE-20E5-1F1DE7062D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D55198-F2B4-2061-BB7C-E1E8465B60ED}"/>
              </a:ext>
            </a:extLst>
          </p:cNvPr>
          <p:cNvSpPr>
            <a:spLocks noGrp="1"/>
          </p:cNvSpPr>
          <p:nvPr>
            <p:ph type="sldNum" sz="quarter" idx="12"/>
          </p:nvPr>
        </p:nvSpPr>
        <p:spPr/>
        <p:txBody>
          <a:bodyPr/>
          <a:lstStyle/>
          <a:p>
            <a:fld id="{6580B294-F5A4-4CEB-865F-ADA607A947C8}" type="slidenum">
              <a:rPr lang="en-US" smtClean="0"/>
              <a:t>‹#›</a:t>
            </a:fld>
            <a:endParaRPr lang="en-US"/>
          </a:p>
        </p:txBody>
      </p:sp>
    </p:spTree>
    <p:extLst>
      <p:ext uri="{BB962C8B-B14F-4D97-AF65-F5344CB8AC3E}">
        <p14:creationId xmlns:p14="http://schemas.microsoft.com/office/powerpoint/2010/main" val="1219168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B87F8-EA8D-68C9-363A-3BD4468F7E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86263C-670F-DFD1-5AE7-E76C1B39419E}"/>
              </a:ext>
            </a:extLst>
          </p:cNvPr>
          <p:cNvSpPr>
            <a:spLocks noGrp="1"/>
          </p:cNvSpPr>
          <p:nvPr>
            <p:ph type="dt" sz="half" idx="10"/>
          </p:nvPr>
        </p:nvSpPr>
        <p:spPr/>
        <p:txBody>
          <a:bodyPr/>
          <a:lstStyle/>
          <a:p>
            <a:fld id="{3E95118B-6B4E-44EB-8371-B46F4E83C386}" type="datetimeFigureOut">
              <a:rPr lang="en-US" smtClean="0"/>
              <a:t>12/5/2023</a:t>
            </a:fld>
            <a:endParaRPr lang="en-US"/>
          </a:p>
        </p:txBody>
      </p:sp>
      <p:sp>
        <p:nvSpPr>
          <p:cNvPr id="4" name="Footer Placeholder 3">
            <a:extLst>
              <a:ext uri="{FF2B5EF4-FFF2-40B4-BE49-F238E27FC236}">
                <a16:creationId xmlns:a16="http://schemas.microsoft.com/office/drawing/2014/main" id="{EDBC6642-E44D-8D08-15B9-C596332364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B7F00A-8764-5ABA-CF1E-86A9A6F48BBB}"/>
              </a:ext>
            </a:extLst>
          </p:cNvPr>
          <p:cNvSpPr>
            <a:spLocks noGrp="1"/>
          </p:cNvSpPr>
          <p:nvPr>
            <p:ph type="sldNum" sz="quarter" idx="12"/>
          </p:nvPr>
        </p:nvSpPr>
        <p:spPr/>
        <p:txBody>
          <a:bodyPr/>
          <a:lstStyle/>
          <a:p>
            <a:fld id="{6580B294-F5A4-4CEB-865F-ADA607A947C8}" type="slidenum">
              <a:rPr lang="en-US" smtClean="0"/>
              <a:t>‹#›</a:t>
            </a:fld>
            <a:endParaRPr lang="en-US"/>
          </a:p>
        </p:txBody>
      </p:sp>
    </p:spTree>
    <p:extLst>
      <p:ext uri="{BB962C8B-B14F-4D97-AF65-F5344CB8AC3E}">
        <p14:creationId xmlns:p14="http://schemas.microsoft.com/office/powerpoint/2010/main" val="3922789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9E6927-D134-2DD6-9B04-24FFD5971FAC}"/>
              </a:ext>
            </a:extLst>
          </p:cNvPr>
          <p:cNvSpPr>
            <a:spLocks noGrp="1"/>
          </p:cNvSpPr>
          <p:nvPr>
            <p:ph type="dt" sz="half" idx="10"/>
          </p:nvPr>
        </p:nvSpPr>
        <p:spPr/>
        <p:txBody>
          <a:bodyPr/>
          <a:lstStyle/>
          <a:p>
            <a:fld id="{3E95118B-6B4E-44EB-8371-B46F4E83C386}" type="datetimeFigureOut">
              <a:rPr lang="en-US" smtClean="0"/>
              <a:t>12/5/2023</a:t>
            </a:fld>
            <a:endParaRPr lang="en-US"/>
          </a:p>
        </p:txBody>
      </p:sp>
      <p:sp>
        <p:nvSpPr>
          <p:cNvPr id="3" name="Footer Placeholder 2">
            <a:extLst>
              <a:ext uri="{FF2B5EF4-FFF2-40B4-BE49-F238E27FC236}">
                <a16:creationId xmlns:a16="http://schemas.microsoft.com/office/drawing/2014/main" id="{DB03ED6E-4789-728D-5871-49DB16937C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FD4E61-D84C-F45E-4696-83AD06D5F2DE}"/>
              </a:ext>
            </a:extLst>
          </p:cNvPr>
          <p:cNvSpPr>
            <a:spLocks noGrp="1"/>
          </p:cNvSpPr>
          <p:nvPr>
            <p:ph type="sldNum" sz="quarter" idx="12"/>
          </p:nvPr>
        </p:nvSpPr>
        <p:spPr/>
        <p:txBody>
          <a:bodyPr/>
          <a:lstStyle/>
          <a:p>
            <a:fld id="{6580B294-F5A4-4CEB-865F-ADA607A947C8}" type="slidenum">
              <a:rPr lang="en-US" smtClean="0"/>
              <a:t>‹#›</a:t>
            </a:fld>
            <a:endParaRPr lang="en-US"/>
          </a:p>
        </p:txBody>
      </p:sp>
    </p:spTree>
    <p:extLst>
      <p:ext uri="{BB962C8B-B14F-4D97-AF65-F5344CB8AC3E}">
        <p14:creationId xmlns:p14="http://schemas.microsoft.com/office/powerpoint/2010/main" val="239072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4894F-DE97-80B4-84DD-8F43C835AE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DA6D98-9768-3602-FBF0-6642A55419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C521CD-BF3A-CB94-2DA7-C97C1F77FD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703C7D-A3A8-A4C6-8FF5-8A763B63F893}"/>
              </a:ext>
            </a:extLst>
          </p:cNvPr>
          <p:cNvSpPr>
            <a:spLocks noGrp="1"/>
          </p:cNvSpPr>
          <p:nvPr>
            <p:ph type="dt" sz="half" idx="10"/>
          </p:nvPr>
        </p:nvSpPr>
        <p:spPr/>
        <p:txBody>
          <a:bodyPr/>
          <a:lstStyle/>
          <a:p>
            <a:fld id="{3E95118B-6B4E-44EB-8371-B46F4E83C386}" type="datetimeFigureOut">
              <a:rPr lang="en-US" smtClean="0"/>
              <a:t>12/5/2023</a:t>
            </a:fld>
            <a:endParaRPr lang="en-US"/>
          </a:p>
        </p:txBody>
      </p:sp>
      <p:sp>
        <p:nvSpPr>
          <p:cNvPr id="6" name="Footer Placeholder 5">
            <a:extLst>
              <a:ext uri="{FF2B5EF4-FFF2-40B4-BE49-F238E27FC236}">
                <a16:creationId xmlns:a16="http://schemas.microsoft.com/office/drawing/2014/main" id="{3257B318-4BE4-6D51-42DC-0CA4FBE70B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560962-BE5D-0408-530E-627EB992DD90}"/>
              </a:ext>
            </a:extLst>
          </p:cNvPr>
          <p:cNvSpPr>
            <a:spLocks noGrp="1"/>
          </p:cNvSpPr>
          <p:nvPr>
            <p:ph type="sldNum" sz="quarter" idx="12"/>
          </p:nvPr>
        </p:nvSpPr>
        <p:spPr/>
        <p:txBody>
          <a:bodyPr/>
          <a:lstStyle/>
          <a:p>
            <a:fld id="{6580B294-F5A4-4CEB-865F-ADA607A947C8}" type="slidenum">
              <a:rPr lang="en-US" smtClean="0"/>
              <a:t>‹#›</a:t>
            </a:fld>
            <a:endParaRPr lang="en-US"/>
          </a:p>
        </p:txBody>
      </p:sp>
    </p:spTree>
    <p:extLst>
      <p:ext uri="{BB962C8B-B14F-4D97-AF65-F5344CB8AC3E}">
        <p14:creationId xmlns:p14="http://schemas.microsoft.com/office/powerpoint/2010/main" val="3172504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4A336-DBEB-8C31-3166-999E45DBD9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60A206-AAA7-AC96-6806-80F5F13DF3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4405F3-8881-201F-B8F4-2F9E45FBC3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A2D551-01CC-E51F-E121-F6F3B0176C70}"/>
              </a:ext>
            </a:extLst>
          </p:cNvPr>
          <p:cNvSpPr>
            <a:spLocks noGrp="1"/>
          </p:cNvSpPr>
          <p:nvPr>
            <p:ph type="dt" sz="half" idx="10"/>
          </p:nvPr>
        </p:nvSpPr>
        <p:spPr/>
        <p:txBody>
          <a:bodyPr/>
          <a:lstStyle/>
          <a:p>
            <a:fld id="{3E95118B-6B4E-44EB-8371-B46F4E83C386}" type="datetimeFigureOut">
              <a:rPr lang="en-US" smtClean="0"/>
              <a:t>12/5/2023</a:t>
            </a:fld>
            <a:endParaRPr lang="en-US"/>
          </a:p>
        </p:txBody>
      </p:sp>
      <p:sp>
        <p:nvSpPr>
          <p:cNvPr id="6" name="Footer Placeholder 5">
            <a:extLst>
              <a:ext uri="{FF2B5EF4-FFF2-40B4-BE49-F238E27FC236}">
                <a16:creationId xmlns:a16="http://schemas.microsoft.com/office/drawing/2014/main" id="{3A1A2B87-D023-C3ED-F961-9B15E2B75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84FAD-68A1-3464-0A53-FF11495C4665}"/>
              </a:ext>
            </a:extLst>
          </p:cNvPr>
          <p:cNvSpPr>
            <a:spLocks noGrp="1"/>
          </p:cNvSpPr>
          <p:nvPr>
            <p:ph type="sldNum" sz="quarter" idx="12"/>
          </p:nvPr>
        </p:nvSpPr>
        <p:spPr/>
        <p:txBody>
          <a:bodyPr/>
          <a:lstStyle/>
          <a:p>
            <a:fld id="{6580B294-F5A4-4CEB-865F-ADA607A947C8}" type="slidenum">
              <a:rPr lang="en-US" smtClean="0"/>
              <a:t>‹#›</a:t>
            </a:fld>
            <a:endParaRPr lang="en-US"/>
          </a:p>
        </p:txBody>
      </p:sp>
    </p:spTree>
    <p:extLst>
      <p:ext uri="{BB962C8B-B14F-4D97-AF65-F5344CB8AC3E}">
        <p14:creationId xmlns:p14="http://schemas.microsoft.com/office/powerpoint/2010/main" val="4011886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1C9B02-34DB-BE70-0071-2E3669F01C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32DCA0-6326-C827-0529-947A0599A2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5348E6-A6CD-927C-0527-D9B21DA0A1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95118B-6B4E-44EB-8371-B46F4E83C386}" type="datetimeFigureOut">
              <a:rPr lang="en-US" smtClean="0"/>
              <a:t>12/5/2023</a:t>
            </a:fld>
            <a:endParaRPr lang="en-US"/>
          </a:p>
        </p:txBody>
      </p:sp>
      <p:sp>
        <p:nvSpPr>
          <p:cNvPr id="5" name="Footer Placeholder 4">
            <a:extLst>
              <a:ext uri="{FF2B5EF4-FFF2-40B4-BE49-F238E27FC236}">
                <a16:creationId xmlns:a16="http://schemas.microsoft.com/office/drawing/2014/main" id="{132DB24A-2C4A-83AC-830F-FE26F2765B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B11D7C-A05D-4002-E486-B9C05B6275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80B294-F5A4-4CEB-865F-ADA607A947C8}" type="slidenum">
              <a:rPr lang="en-US" smtClean="0"/>
              <a:t>‹#›</a:t>
            </a:fld>
            <a:endParaRPr lang="en-US"/>
          </a:p>
        </p:txBody>
      </p:sp>
    </p:spTree>
    <p:extLst>
      <p:ext uri="{BB962C8B-B14F-4D97-AF65-F5344CB8AC3E}">
        <p14:creationId xmlns:p14="http://schemas.microsoft.com/office/powerpoint/2010/main" val="4179827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hyperlink" Target="https://us02web.zoom.us/meeting/register/tZMrc-2grj8tGNWGgPQhamL8JUHw20_NcXoV#/registration" TargetMode="External"/><Relationship Id="rId3" Type="http://schemas.openxmlformats.org/officeDocument/2006/relationships/image" Target="../media/image55.png"/><Relationship Id="rId7" Type="http://schemas.openxmlformats.org/officeDocument/2006/relationships/hyperlink" Target="https://us02web.zoom.us/meeting/register/tZcrcO2urzwjG9aFgmQIbA3qKVwagCCAdc9n#/registration" TargetMode="External"/><Relationship Id="rId12" Type="http://schemas.openxmlformats.org/officeDocument/2006/relationships/hyperlink" Target="https://us02web.zoom.us/meeting/register/tZUtcemhqT0iG9RZugPIvsfysgSu9vpUtMD8#/registration"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us02web.zoom.us/meeting/register/tZUlfuGtrTstGNaQSBgj5RiAPi3TtzDXOyTW#/registration" TargetMode="External"/><Relationship Id="rId11" Type="http://schemas.openxmlformats.org/officeDocument/2006/relationships/hyperlink" Target="https://us02web.zoom.us/meeting/register/tZYkdeChqDgvG9dBqdvnzu0V-KpGsMop4c0L#/registration" TargetMode="External"/><Relationship Id="rId5" Type="http://schemas.openxmlformats.org/officeDocument/2006/relationships/hyperlink" Target="https://us02web.zoom.us/meeting/register/tZUlce6sqTMpGdUEWZgtbjGAyssfPdXpPnPI#/registration" TargetMode="External"/><Relationship Id="rId10" Type="http://schemas.openxmlformats.org/officeDocument/2006/relationships/hyperlink" Target="https://us02web.zoom.us/meeting/register/tZwpd-6przwjHdDbExId8SeKrN5lh5RadHRw#/registration" TargetMode="External"/><Relationship Id="rId4" Type="http://schemas.openxmlformats.org/officeDocument/2006/relationships/hyperlink" Target="mailto:Bean@arcwa.org" TargetMode="External"/><Relationship Id="rId9" Type="http://schemas.openxmlformats.org/officeDocument/2006/relationships/hyperlink" Target="https://us02web.zoom.us/meeting/register/tZ0ufuyqqz8sE9xM1LnMDYCujSq_0WXWbT61#/registration"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notebook&#10;&#10;Description automatically generated">
            <a:extLst>
              <a:ext uri="{FF2B5EF4-FFF2-40B4-BE49-F238E27FC236}">
                <a16:creationId xmlns:a16="http://schemas.microsoft.com/office/drawing/2014/main" id="{2D2151EA-EF98-D422-597D-046028B33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2930004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Many of us do not use DDA&#10;Do you get DDA services?&#10;Yes - 59%&#10;No- 35%&#10;Not sure - 6%&#10;&#10;Do you get other types of support?&#10;(Like Apple Health/Medicaid; food or housing support; or special education services)&#10;Yes - 64%&#10;No - 32%&#10;Not sure - 4%">
            <a:extLst>
              <a:ext uri="{FF2B5EF4-FFF2-40B4-BE49-F238E27FC236}">
                <a16:creationId xmlns:a16="http://schemas.microsoft.com/office/drawing/2014/main" id="{ED5E1893-0927-E97F-90F8-13AAB1B7E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3867728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E2AF8A-BCFD-8236-AD1A-30313DB7B669}"/>
              </a:ext>
            </a:extLst>
          </p:cNvPr>
          <p:cNvSpPr txBox="1"/>
          <p:nvPr/>
        </p:nvSpPr>
        <p:spPr>
          <a:xfrm>
            <a:off x="531845" y="569167"/>
            <a:ext cx="4385388" cy="5271956"/>
          </a:xfrm>
          <a:prstGeom prst="rect">
            <a:avLst/>
          </a:prstGeom>
          <a:noFill/>
        </p:spPr>
        <p:txBody>
          <a:bodyPr wrap="square" rtlCol="0">
            <a:spAutoFit/>
          </a:bodyPr>
          <a:lstStyle/>
          <a:p>
            <a:r>
              <a:rPr lang="en-US" dirty="0"/>
              <a:t>We listed some specific issues and asked how big a concern each was</a:t>
            </a:r>
          </a:p>
          <a:p>
            <a:endParaRPr lang="en-US" dirty="0"/>
          </a:p>
          <a:p>
            <a:r>
              <a:rPr lang="en-US" dirty="0"/>
              <a:t>Most selections for BIG concern:</a:t>
            </a:r>
          </a:p>
          <a:p>
            <a:pPr marL="342900" marR="0" lvl="0" indent="-342900">
              <a:lnSpc>
                <a:spcPct val="107000"/>
              </a:lnSpc>
              <a:spcBef>
                <a:spcPts val="0"/>
              </a:spcBef>
              <a:spcAft>
                <a:spcPts val="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safe, affordable place to live</a:t>
            </a:r>
          </a:p>
          <a:p>
            <a:pPr marL="342900" marR="0" lvl="0" indent="-342900">
              <a:lnSpc>
                <a:spcPct val="107000"/>
              </a:lnSpc>
              <a:spcBef>
                <a:spcPts val="0"/>
              </a:spcBef>
              <a:spcAft>
                <a:spcPts val="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Support to live in the community and participate in work or activities </a:t>
            </a:r>
          </a:p>
          <a:p>
            <a:pPr marL="342900" marR="0" lvl="0" indent="-342900">
              <a:lnSpc>
                <a:spcPct val="107000"/>
              </a:lnSpc>
              <a:spcBef>
                <a:spcPts val="0"/>
              </a:spcBef>
              <a:spcAft>
                <a:spcPts val="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Good mental health services or other behavior support </a:t>
            </a:r>
          </a:p>
          <a:p>
            <a:endParaRPr lang="en-US" dirty="0"/>
          </a:p>
          <a:p>
            <a:r>
              <a:rPr lang="en-US" dirty="0"/>
              <a:t>Weighted average for BIG concern:</a:t>
            </a:r>
          </a:p>
          <a:p>
            <a:endParaRPr lang="en-US" dirty="0"/>
          </a:p>
          <a:p>
            <a:pPr marL="342900" marR="0" lvl="0" indent="-342900">
              <a:lnSpc>
                <a:spcPct val="107000"/>
              </a:lnSpc>
              <a:spcBef>
                <a:spcPts val="0"/>
              </a:spcBef>
              <a:spcAft>
                <a:spcPts val="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Support to live in the community and participate in work or activities</a:t>
            </a:r>
          </a:p>
          <a:p>
            <a:pPr marL="342900" marR="0" lvl="0" indent="-342900">
              <a:lnSpc>
                <a:spcPct val="107000"/>
              </a:lnSpc>
              <a:spcBef>
                <a:spcPts val="0"/>
              </a:spcBef>
              <a:spcAft>
                <a:spcPts val="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safe, affordable place to live</a:t>
            </a:r>
          </a:p>
          <a:p>
            <a:pPr marL="342900" marR="0" lvl="0" indent="-342900">
              <a:lnSpc>
                <a:spcPct val="107000"/>
              </a:lnSpc>
              <a:spcBef>
                <a:spcPts val="0"/>
              </a:spcBef>
              <a:spcAft>
                <a:spcPts val="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(Tied) Access to community activities, and s</a:t>
            </a:r>
            <a:r>
              <a:rPr lang="en-US" sz="1800" dirty="0">
                <a:effectLst/>
                <a:latin typeface="Calibri" panose="020F0502020204030204" pitchFamily="34" charset="0"/>
                <a:ea typeface="Calibri" panose="020F0502020204030204" pitchFamily="34" charset="0"/>
                <a:cs typeface="Times New Roman" panose="02020603050405020304" pitchFamily="18" charset="0"/>
              </a:rPr>
              <a:t>upport for family caregivers</a:t>
            </a:r>
            <a:endParaRPr lang="en-US" dirty="0"/>
          </a:p>
          <a:p>
            <a:endParaRPr lang="en-US" dirty="0"/>
          </a:p>
        </p:txBody>
      </p:sp>
      <p:sp>
        <p:nvSpPr>
          <p:cNvPr id="3" name="TextBox 2">
            <a:extLst>
              <a:ext uri="{FF2B5EF4-FFF2-40B4-BE49-F238E27FC236}">
                <a16:creationId xmlns:a16="http://schemas.microsoft.com/office/drawing/2014/main" id="{C49F6267-0AAD-6C66-C0C7-A68D91C45510}"/>
              </a:ext>
            </a:extLst>
          </p:cNvPr>
          <p:cNvSpPr txBox="1"/>
          <p:nvPr/>
        </p:nvSpPr>
        <p:spPr>
          <a:xfrm>
            <a:off x="5747657" y="653143"/>
            <a:ext cx="3946849" cy="3274871"/>
          </a:xfrm>
          <a:prstGeom prst="rect">
            <a:avLst/>
          </a:prstGeom>
          <a:noFill/>
        </p:spPr>
        <p:txBody>
          <a:bodyPr wrap="square" rtlCol="0">
            <a:spAutoFit/>
          </a:bodyPr>
          <a:lstStyle/>
          <a:p>
            <a:r>
              <a:rPr lang="en-US" dirty="0"/>
              <a:t>Again, these varied among subgroups. For people with disabilities, weighted average:</a:t>
            </a:r>
          </a:p>
          <a:p>
            <a:pPr marL="342900" marR="0" lvl="0" indent="-342900">
              <a:lnSpc>
                <a:spcPct val="107000"/>
              </a:lnSpc>
              <a:spcBef>
                <a:spcPts val="0"/>
              </a:spcBef>
              <a:spcAft>
                <a:spcPts val="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Stable finances</a:t>
            </a:r>
          </a:p>
          <a:p>
            <a:pPr marL="342900" marR="0" lvl="0" indent="-342900">
              <a:lnSpc>
                <a:spcPct val="107000"/>
              </a:lnSpc>
              <a:spcBef>
                <a:spcPts val="0"/>
              </a:spcBef>
              <a:spcAft>
                <a:spcPts val="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(Tied) A safe, affordable place to live, and support to live in the community and participate in work or activities</a:t>
            </a:r>
          </a:p>
          <a:p>
            <a:pPr marL="342900" marR="0" lvl="0" indent="-342900">
              <a:lnSpc>
                <a:spcPct val="107000"/>
              </a:lnSpc>
              <a:spcBef>
                <a:spcPts val="0"/>
              </a:spcBef>
              <a:spcAft>
                <a:spcPts val="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Good mental health services or other behavior support</a:t>
            </a:r>
          </a:p>
          <a:p>
            <a:endParaRPr lang="en-US" dirty="0"/>
          </a:p>
        </p:txBody>
      </p:sp>
      <p:sp>
        <p:nvSpPr>
          <p:cNvPr id="4" name="TextBox 3">
            <a:extLst>
              <a:ext uri="{FF2B5EF4-FFF2-40B4-BE49-F238E27FC236}">
                <a16:creationId xmlns:a16="http://schemas.microsoft.com/office/drawing/2014/main" id="{F4914A3B-4E08-36BB-D2D8-8B90B24EBFD8}"/>
              </a:ext>
            </a:extLst>
          </p:cNvPr>
          <p:cNvSpPr txBox="1"/>
          <p:nvPr/>
        </p:nvSpPr>
        <p:spPr>
          <a:xfrm>
            <a:off x="5570376" y="3816220"/>
            <a:ext cx="4012163" cy="2308324"/>
          </a:xfrm>
          <a:prstGeom prst="rect">
            <a:avLst/>
          </a:prstGeom>
          <a:noFill/>
        </p:spPr>
        <p:txBody>
          <a:bodyPr wrap="square" rtlCol="0">
            <a:spAutoFit/>
          </a:bodyPr>
          <a:lstStyle/>
          <a:p>
            <a:r>
              <a:rPr lang="en-US" dirty="0"/>
              <a:t>For non-white respondents, weighted average:</a:t>
            </a:r>
          </a:p>
          <a:p>
            <a:pPr marL="342900" indent="-342900">
              <a:buFont typeface="+mj-lt"/>
              <a:buAutoNum type="arabicPeriod"/>
            </a:pPr>
            <a:r>
              <a:rPr lang="en-US" dirty="0"/>
              <a:t>Good education</a:t>
            </a:r>
          </a:p>
          <a:p>
            <a:pPr marL="342900" indent="-342900">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Good mental health services or other behavior support</a:t>
            </a:r>
          </a:p>
          <a:p>
            <a:pPr marL="342900" indent="-342900">
              <a:buFont typeface="+mj-lt"/>
              <a:buAutoNum type="arabicPeriod"/>
            </a:pPr>
            <a:r>
              <a:rPr lang="en-US" dirty="0"/>
              <a:t>Stable finances</a:t>
            </a:r>
          </a:p>
          <a:p>
            <a:pPr marL="342900" indent="-342900">
              <a:buFont typeface="+mj-lt"/>
              <a:buAutoNum type="arabicPeriod"/>
            </a:pPr>
            <a:endParaRPr lang="en-US" dirty="0"/>
          </a:p>
          <a:p>
            <a:endParaRPr lang="en-US" dirty="0"/>
          </a:p>
        </p:txBody>
      </p:sp>
      <p:pic>
        <p:nvPicPr>
          <p:cNvPr id="6" name="Picture 5" descr="Text: Big concerns&#10;&#10;Most selections as a BIG concern:&#10;1. A safe, affordable place to live&#10;2. Support to live in the community and participate in work or activities &#10;3. Good mental health services or other behavior support &#10;&#10;Weighted average&#10;1. Support to live in the community and participate in work or activities&#10;2. A safe, affordable place to live&#10;3. (Tied) Access to community activities, and support for family caregivers&#10;&#10;When we listed specific issues and asked how big a concern each was.&#10;Having a safe, affordable place to live got the most selections as a BIG concern ">
            <a:extLst>
              <a:ext uri="{FF2B5EF4-FFF2-40B4-BE49-F238E27FC236}">
                <a16:creationId xmlns:a16="http://schemas.microsoft.com/office/drawing/2014/main" id="{49BC9AF8-4821-171D-7DF3-0AD4340BFD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2202838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 Big concerns&#10;(weighted average)&#10;&#10;People with a disability&#10;1. Stable finances&#10;2. (tie) Good mental health services/behavior support; and good education&#10;&#10;BIPOC&#10;1. Good education&#10;2. Good mental health services/behavior support;&#10;3. Stable finances&#10;&#10;Took survey in Spanish&#10;1. Good job&#10;2. Support family caregivers&#10;3. (tie) Good education; good mental health services or other behavior support; and support to live in the community and participate in work or activities">
            <a:extLst>
              <a:ext uri="{FF2B5EF4-FFF2-40B4-BE49-F238E27FC236}">
                <a16:creationId xmlns:a16="http://schemas.microsoft.com/office/drawing/2014/main" id="{016166B2-8694-3CD1-BE76-071AD87CCB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2802130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 Legislative priorities&#10;Provide ongoing, designated funding to house and support the 37,000 people with IDD facing housing insecurity. 97% yes&#10;Fund free or low-cost legal services for people with IDD. 97% yes&#10;Build capacity to support people with IDD who have complex behaviors. 96% yes&#10;Expand the provider pool so people can use ALL their service hours. 96% yes&#10;Eliminate the cap on funding special education. 96% yes&#10;In disputes, require school districts to prove the IEP is appropriate. 94% yes&#10;Pay parents for care of minor children with complex medical needs. 92% yes&#10;Fund inclusive practices so all children can learn &#10;with their peers and experience belonging and membership at school. 91% yes&#10;Fund inclusive practices so all children can learn &#10;with their peers and experience belonging and membership&#10; at school. 91% yes&#10;Preserve and protect the archives of our state institutions so that we never forget our history of treatment of people with IDD. 87% yes&#10;Preserve and protect the archives of our state institutions so that we never forget our history of treatment of people with IDD. 87% yes&#10;End the reimbursement gap in 0-3 supports. 87% yes&#10;Prioritize aging families for services. 84% yes">
            <a:extLst>
              <a:ext uri="{FF2B5EF4-FFF2-40B4-BE49-F238E27FC236}">
                <a16:creationId xmlns:a16="http://schemas.microsoft.com/office/drawing/2014/main" id="{C81E1CA7-D068-252F-8AE7-18D59B09E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522303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 Subgroups/issue approval&#10;People with a disability:&#10;Fund inclusive practices so all children can learn with their peers and experience belonging and membership at school. 97% yes&#10;Stop forcibly isolating students. &#10;94% yes&#10;Require state work groups to include people with lived experience (&quot;Nothing About Us Without Us&quot;). &#10;94% yes&#10;&#10;BIPOC&#10;In disputes, require school districts to prove the IEP is appropriate. 98% yes&#10;Fund inclusive practices so all children can learn with their peers and experience belonging and membership at school. 98% yes&#10;Fund free or low cost legal services for people with IDD. 95% yes&#10;&#10;Took survey in Spanish&#10;In disputes, require school districts to prove the IEP is appropriate. 100% yes&#10;Fund free or low-cost legal services for people with IDD. 100% yes&#10;Require state work groups to include people with lived experience (&quot;Nothing About Us Without Us&quot;). 100% yes&#10;Pay parents for care of minor children with complex medical needs. 100% yes">
            <a:extLst>
              <a:ext uri="{FF2B5EF4-FFF2-40B4-BE49-F238E27FC236}">
                <a16:creationId xmlns:a16="http://schemas.microsoft.com/office/drawing/2014/main" id="{A388EAB2-4277-2D7D-2396-1856177DB5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1189663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hat are your top 3?&#10;When we asked people to name their top 3 legislative issues, two of the named legislative issues stood out:&#10;&#10;1-Provide ongoing, designated funding to house and support the 37,000 people with IDD facing housing insecurity.&#10;2-Invest in community supports&#10;&#10;Three others tied for third&#10;Eliminate the cap on funding special education.&#10;Fund inclusive practices so all children can learn with their peers and experience belonging and inclusion in school.&#10;Expand the provider pool so people can use their services hours.&#10;&#10;&#10;">
            <a:extLst>
              <a:ext uri="{FF2B5EF4-FFF2-40B4-BE49-F238E27FC236}">
                <a16:creationId xmlns:a16="http://schemas.microsoft.com/office/drawing/2014/main" id="{9F7A4F4F-467B-CA6C-9D6B-B45BF3E012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30839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with a finger pointing at a heart&#10;&#10;Text: What are your top 3 legislative priorities?&#10;Lots of people did not name the issues as listed. &#10;They wrote in their own descriptions. &#10;When analyzed, &#10;top 3 priorities &#10;fell into themes:&#10;&#10;1. Housing and support&#10;2. School&#10;3. Community access&#10;4. Health &amp; well-being&#10;5. workforce&#10;6. Civil rights and accessibility&#10;7. Family caregiver&#10;&#10;">
            <a:extLst>
              <a:ext uri="{FF2B5EF4-FFF2-40B4-BE49-F238E27FC236}">
                <a16:creationId xmlns:a16="http://schemas.microsoft.com/office/drawing/2014/main" id="{902A9291-8551-C17D-98FC-5AAA003F38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3054455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aph of a house and a house&#10;&#10;Description automatically generated with medium confidence">
            <a:extLst>
              <a:ext uri="{FF2B5EF4-FFF2-40B4-BE49-F238E27FC236}">
                <a16:creationId xmlns:a16="http://schemas.microsoft.com/office/drawing/2014/main" id="{A573D0B4-6CF9-9B3C-A52F-619A0478A7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1304950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with a couple of people and a red heart&#10;&#10;Description automatically generated">
            <a:extLst>
              <a:ext uri="{FF2B5EF4-FFF2-40B4-BE49-F238E27FC236}">
                <a16:creationId xmlns:a16="http://schemas.microsoft.com/office/drawing/2014/main" id="{68E9A978-C4CE-E200-66EC-29CE54D54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3833249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 images of women. Image of hand clasping, in a circle.&#10;&#10;Text: Guests&#10;Dr. Tonik Joseph&#10;Assistant Secretary, &#10;Department of Social and Health Services (DSHS), Developmental Disabilities Administration (DDA)&#10;&#10;Dr. Tania May&#10;Assistant Superintendent of Special Education,&#10;Office of the Superintendent of Public Instruction (OSPI)&#10;&#10;What are you working on in 2024 to support people with developmental disabilities? &#10;&#10;What is the problem?&#10;How will this idea help?">
            <a:extLst>
              <a:ext uri="{FF2B5EF4-FFF2-40B4-BE49-F238E27FC236}">
                <a16:creationId xmlns:a16="http://schemas.microsoft.com/office/drawing/2014/main" id="{E639831D-872D-058A-B672-B141E1BE4D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11169"/>
            <a:ext cx="12190992" cy="6857433"/>
          </a:xfrm>
          <a:prstGeom prst="rect">
            <a:avLst/>
          </a:prstGeom>
        </p:spPr>
      </p:pic>
    </p:spTree>
    <p:extLst>
      <p:ext uri="{BB962C8B-B14F-4D97-AF65-F5344CB8AC3E}">
        <p14:creationId xmlns:p14="http://schemas.microsoft.com/office/powerpoint/2010/main" val="3373238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call&#10;&#10;Description automatically generated">
            <a:extLst>
              <a:ext uri="{FF2B5EF4-FFF2-40B4-BE49-F238E27FC236}">
                <a16:creationId xmlns:a16="http://schemas.microsoft.com/office/drawing/2014/main" id="{42E1374D-A91C-3F0B-B37A-D1E7EC0616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
        <p:nvSpPr>
          <p:cNvPr id="4" name="TextBox 3">
            <a:extLst>
              <a:ext uri="{FF2B5EF4-FFF2-40B4-BE49-F238E27FC236}">
                <a16:creationId xmlns:a16="http://schemas.microsoft.com/office/drawing/2014/main" id="{B74E3361-683D-2E5C-D576-FB0907897E5A}"/>
              </a:ext>
            </a:extLst>
          </p:cNvPr>
          <p:cNvSpPr txBox="1"/>
          <p:nvPr/>
        </p:nvSpPr>
        <p:spPr>
          <a:xfrm>
            <a:off x="8936611" y="4826523"/>
            <a:ext cx="2488676" cy="1550809"/>
          </a:xfrm>
          <a:prstGeom prst="rect">
            <a:avLst/>
          </a:prstGeom>
          <a:noFill/>
        </p:spPr>
        <p:txBody>
          <a:bodyPr wrap="square" rtlCol="0">
            <a:spAutoFit/>
          </a:bodyPr>
          <a:lstStyle/>
          <a:p>
            <a:pPr>
              <a:lnSpc>
                <a:spcPts val="2300"/>
              </a:lnSpc>
            </a:pPr>
            <a:r>
              <a:rPr lang="en-US" sz="1600" dirty="0">
                <a:latin typeface="Poppins" panose="00000500000000000000" pitchFamily="2" charset="0"/>
                <a:cs typeface="Poppins" panose="00000500000000000000" pitchFamily="2" charset="0"/>
              </a:rPr>
              <a:t>Facilitators:</a:t>
            </a:r>
          </a:p>
          <a:p>
            <a:pPr>
              <a:lnSpc>
                <a:spcPts val="2300"/>
              </a:lnSpc>
            </a:pPr>
            <a:r>
              <a:rPr lang="en-US" sz="1600" dirty="0">
                <a:latin typeface="Poppins" panose="00000500000000000000" pitchFamily="2" charset="0"/>
                <a:cs typeface="Poppins" panose="00000500000000000000" pitchFamily="2" charset="0"/>
              </a:rPr>
              <a:t>Tanka Aden</a:t>
            </a:r>
            <a:br>
              <a:rPr lang="en-US" sz="1600" dirty="0">
                <a:latin typeface="Poppins" panose="00000500000000000000" pitchFamily="2" charset="0"/>
                <a:cs typeface="Poppins" panose="00000500000000000000" pitchFamily="2" charset="0"/>
              </a:rPr>
            </a:br>
            <a:r>
              <a:rPr lang="en-US" sz="1600" dirty="0">
                <a:latin typeface="Poppins" panose="00000500000000000000" pitchFamily="2" charset="0"/>
                <a:cs typeface="Poppins" panose="00000500000000000000" pitchFamily="2" charset="0"/>
              </a:rPr>
              <a:t>Taylor Crisp</a:t>
            </a:r>
          </a:p>
          <a:p>
            <a:pPr>
              <a:lnSpc>
                <a:spcPts val="2300"/>
              </a:lnSpc>
            </a:pPr>
            <a:r>
              <a:rPr lang="en-US" sz="1600" dirty="0">
                <a:latin typeface="Poppins" panose="00000500000000000000" pitchFamily="2" charset="0"/>
                <a:cs typeface="Poppins" panose="00000500000000000000" pitchFamily="2" charset="0"/>
              </a:rPr>
              <a:t>Ramona Hattendorf</a:t>
            </a:r>
          </a:p>
          <a:p>
            <a:pPr>
              <a:lnSpc>
                <a:spcPts val="2300"/>
              </a:lnSpc>
            </a:pPr>
            <a:endParaRPr lang="en-US" sz="16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382168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icons&#10;&#10;Description automatically generated">
            <a:extLst>
              <a:ext uri="{FF2B5EF4-FFF2-40B4-BE49-F238E27FC236}">
                <a16:creationId xmlns:a16="http://schemas.microsoft.com/office/drawing/2014/main" id="{54034EC4-AB46-89E1-17AA-C8849AAE9B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705829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71648-AFA5-8480-8D8E-322EA46F8716}"/>
              </a:ext>
            </a:extLst>
          </p:cNvPr>
          <p:cNvSpPr>
            <a:spLocks noGrp="1"/>
          </p:cNvSpPr>
          <p:nvPr>
            <p:ph type="ctrTitle"/>
          </p:nvPr>
        </p:nvSpPr>
        <p:spPr>
          <a:xfrm>
            <a:off x="0" y="0"/>
            <a:ext cx="12192000" cy="6858000"/>
          </a:xfrm>
        </p:spPr>
        <p:txBody>
          <a:bodyPr/>
          <a:lstStyle/>
          <a:p>
            <a:endParaRPr lang="en-US" dirty="0"/>
          </a:p>
        </p:txBody>
      </p:sp>
      <p:pic>
        <p:nvPicPr>
          <p:cNvPr id="5" name="Picture 4" descr="A blue and white text and hands holding each other&#10;&#10;Description automatically generated">
            <a:extLst>
              <a:ext uri="{FF2B5EF4-FFF2-40B4-BE49-F238E27FC236}">
                <a16:creationId xmlns:a16="http://schemas.microsoft.com/office/drawing/2014/main" id="{BA5F7F14-BBB8-9AEB-A646-E50BA3F889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4196778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graphic of a person at a desk with scales and hammer&#10;&#10;Description automatically generated">
            <a:extLst>
              <a:ext uri="{FF2B5EF4-FFF2-40B4-BE49-F238E27FC236}">
                <a16:creationId xmlns:a16="http://schemas.microsoft.com/office/drawing/2014/main" id="{5026AB9B-31AC-19E5-BBDD-D0E5D4274D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3481909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sign with text&#10;&#10;Description automatically generated">
            <a:extLst>
              <a:ext uri="{FF2B5EF4-FFF2-40B4-BE49-F238E27FC236}">
                <a16:creationId xmlns:a16="http://schemas.microsoft.com/office/drawing/2014/main" id="{374CD011-7070-D890-B6A3-791705ADF5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1251056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informational page&#10;&#10;Description automatically generated with medium confidence">
            <a:extLst>
              <a:ext uri="{FF2B5EF4-FFF2-40B4-BE49-F238E27FC236}">
                <a16:creationId xmlns:a16="http://schemas.microsoft.com/office/drawing/2014/main" id="{DB9E9243-7C41-0688-920F-7B486B24CA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2394866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ge with text and a house with people and a shield&#10;&#10;Description automatically generated">
            <a:extLst>
              <a:ext uri="{FF2B5EF4-FFF2-40B4-BE49-F238E27FC236}">
                <a16:creationId xmlns:a16="http://schemas.microsoft.com/office/drawing/2014/main" id="{979EA0AD-0188-8D87-D56C-337EA25A10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440325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oster with a person sitting on the ground&#10;&#10;Description automatically generated">
            <a:extLst>
              <a:ext uri="{FF2B5EF4-FFF2-40B4-BE49-F238E27FC236}">
                <a16:creationId xmlns:a16="http://schemas.microsoft.com/office/drawing/2014/main" id="{F98F6F63-E8A7-71C8-8A8B-0D086FDB8E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2599093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community&#10;&#10;Description automatically generated">
            <a:extLst>
              <a:ext uri="{FF2B5EF4-FFF2-40B4-BE49-F238E27FC236}">
                <a16:creationId xmlns:a16="http://schemas.microsoft.com/office/drawing/2014/main" id="{35423257-182A-142D-4404-31DC67534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3932506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oster with text and a hand holding a house&#10;&#10;Description automatically generated">
            <a:extLst>
              <a:ext uri="{FF2B5EF4-FFF2-40B4-BE49-F238E27FC236}">
                <a16:creationId xmlns:a16="http://schemas.microsoft.com/office/drawing/2014/main" id="{19BB79D0-BC18-C1F4-12AF-2A0C0C865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3566233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brochure with text and a blue house with people and a horse&#10;&#10;Description automatically generated">
            <a:extLst>
              <a:ext uri="{FF2B5EF4-FFF2-40B4-BE49-F238E27FC236}">
                <a16:creationId xmlns:a16="http://schemas.microsoft.com/office/drawing/2014/main" id="{BF52A298-3849-90A7-D2AF-268FE85149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374982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image. One person is helping up another.&#10;&#10;Text: The Community Advocacy Coalition is a mix of advocacy groups and service providers working &#10;collectively to promote dignity and respect for people with intellectual &#10;and developmental disabilities (IDD). We have 52 members.&#10;&#10;We work to ensure everyone &#10;gets the supports they need to live a quality life.&#10;&#10;Advocate and problem solve.">
            <a:extLst>
              <a:ext uri="{FF2B5EF4-FFF2-40B4-BE49-F238E27FC236}">
                <a16:creationId xmlns:a16="http://schemas.microsoft.com/office/drawing/2014/main" id="{C87A4282-D5BC-14A6-9B75-78BA5094E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11169"/>
            <a:ext cx="12190992" cy="6857433"/>
          </a:xfrm>
          <a:prstGeom prst="rect">
            <a:avLst/>
          </a:prstGeom>
        </p:spPr>
      </p:pic>
    </p:spTree>
    <p:extLst>
      <p:ext uri="{BB962C8B-B14F-4D97-AF65-F5344CB8AC3E}">
        <p14:creationId xmlns:p14="http://schemas.microsoft.com/office/powerpoint/2010/main" val="2370087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oster with a house and a heart&#10;&#10;Description automatically generated">
            <a:extLst>
              <a:ext uri="{FF2B5EF4-FFF2-40B4-BE49-F238E27FC236}">
                <a16:creationId xmlns:a16="http://schemas.microsoft.com/office/drawing/2014/main" id="{73E2F2C0-33A9-87FD-7420-2B0907DFF0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1941808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sign with a person holding a hand&#10;&#10;Description automatically generated">
            <a:extLst>
              <a:ext uri="{FF2B5EF4-FFF2-40B4-BE49-F238E27FC236}">
                <a16:creationId xmlns:a16="http://schemas.microsoft.com/office/drawing/2014/main" id="{7F5DB9A3-5ACF-913E-641D-12E81C517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1461671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graphic of buildings and a house&#10;&#10;Description automatically generated">
            <a:extLst>
              <a:ext uri="{FF2B5EF4-FFF2-40B4-BE49-F238E27FC236}">
                <a16:creationId xmlns:a16="http://schemas.microsoft.com/office/drawing/2014/main" id="{D431159F-07B2-F3F4-BE6E-D6998D43CA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2573674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and white brochure with a house and dollar symbol&#10;&#10;Description automatically generated">
            <a:extLst>
              <a:ext uri="{FF2B5EF4-FFF2-40B4-BE49-F238E27FC236}">
                <a16:creationId xmlns:a16="http://schemas.microsoft.com/office/drawing/2014/main" id="{85F0832E-DC08-C4F6-413F-4DD158158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3039578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rochure with text and a house&#10;&#10;Description automatically generated">
            <a:extLst>
              <a:ext uri="{FF2B5EF4-FFF2-40B4-BE49-F238E27FC236}">
                <a16:creationId xmlns:a16="http://schemas.microsoft.com/office/drawing/2014/main" id="{2B8D6882-4736-CE0E-E534-D215FA4CC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30433460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graphic of buildings and trees&#10;&#10;Description automatically generated">
            <a:extLst>
              <a:ext uri="{FF2B5EF4-FFF2-40B4-BE49-F238E27FC236}">
                <a16:creationId xmlns:a16="http://schemas.microsoft.com/office/drawing/2014/main" id="{9075293C-0738-0842-F597-2F4BDDD06C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34718599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circle with a spoon and fork and a blue circle with red text&#10;&#10;Description automatically generated">
            <a:extLst>
              <a:ext uri="{FF2B5EF4-FFF2-40B4-BE49-F238E27FC236}">
                <a16:creationId xmlns:a16="http://schemas.microsoft.com/office/drawing/2014/main" id="{F8DDDD47-E9FE-EA63-4D4D-B979F0D33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3519144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family&#10;&#10;Description automatically generated">
            <a:extLst>
              <a:ext uri="{FF2B5EF4-FFF2-40B4-BE49-F238E27FC236}">
                <a16:creationId xmlns:a16="http://schemas.microsoft.com/office/drawing/2014/main" id="{1C724115-9F78-3AA6-FEEF-6328A70343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823828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brochure with a person holding a child&#10;&#10;Description automatically generated">
            <a:extLst>
              <a:ext uri="{FF2B5EF4-FFF2-40B4-BE49-F238E27FC236}">
                <a16:creationId xmlns:a16="http://schemas.microsoft.com/office/drawing/2014/main" id="{7FB3947E-2AA9-45CE-6DDB-BB6F34B317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27970744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brochure with a hand pointing at a circular network&#10;&#10;Description automatically generated">
            <a:extLst>
              <a:ext uri="{FF2B5EF4-FFF2-40B4-BE49-F238E27FC236}">
                <a16:creationId xmlns:a16="http://schemas.microsoft.com/office/drawing/2014/main" id="{734B651B-95A6-A399-E27D-2B842DF1D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70269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2A9378-6496-94AA-DEF8-1D8426F7AF00}"/>
              </a:ext>
            </a:extLst>
          </p:cNvPr>
          <p:cNvSpPr txBox="1"/>
          <p:nvPr/>
        </p:nvSpPr>
        <p:spPr>
          <a:xfrm>
            <a:off x="5740167" y="1233290"/>
            <a:ext cx="6094602" cy="369332"/>
          </a:xfrm>
          <a:prstGeom prst="rect">
            <a:avLst/>
          </a:prstGeom>
          <a:noFill/>
        </p:spPr>
        <p:txBody>
          <a:bodyPr wrap="square">
            <a:spAutoFit/>
          </a:bodyPr>
          <a:lstStyle/>
          <a:p>
            <a:endParaRPr lang="en-US" dirty="0"/>
          </a:p>
        </p:txBody>
      </p:sp>
      <p:pic>
        <p:nvPicPr>
          <p:cNvPr id="3" name="Picture 2" descr="A blue building with a dome. &#10;&#10;Text: Inform and engage.&#10;The CAC provides a platform for members to:&#10;Share information;&#10;Educate one another; &#10;Coordinate legislative agendas;&#10;Goal: Ensure people with disabilities &#10;have a strong voice in government affairs.&#10;The CAC accomplishes this &#10;by advocating for meaningful &#10;community living, with full &#10;participation and inclusion of &#10;people with developmental &#10;disabilities in all aspects of society.&#10;&#10;We track bills and hearings.&#10;The CAC dos not have a legislative platform.">
            <a:extLst>
              <a:ext uri="{FF2B5EF4-FFF2-40B4-BE49-F238E27FC236}">
                <a16:creationId xmlns:a16="http://schemas.microsoft.com/office/drawing/2014/main" id="{59FD2D85-F1C9-CE1B-8BC1-7F1C16533D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2021740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brochure with a house and text&#10;&#10;Description automatically generated">
            <a:extLst>
              <a:ext uri="{FF2B5EF4-FFF2-40B4-BE49-F238E27FC236}">
                <a16:creationId xmlns:a16="http://schemas.microsoft.com/office/drawing/2014/main" id="{E105552E-8EE9-B5C7-4F70-150D756E31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17315236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rochure&#10;&#10;Description automatically generated">
            <a:extLst>
              <a:ext uri="{FF2B5EF4-FFF2-40B4-BE49-F238E27FC236}">
                <a16:creationId xmlns:a16="http://schemas.microsoft.com/office/drawing/2014/main" id="{6E3810D6-1816-6DC9-9A73-25ECECD10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22535591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diagram&#10;&#10;Description automatically generated">
            <a:extLst>
              <a:ext uri="{FF2B5EF4-FFF2-40B4-BE49-F238E27FC236}">
                <a16:creationId xmlns:a16="http://schemas.microsoft.com/office/drawing/2014/main" id="{9E613DFB-A420-7736-69EF-734468BD3A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27866853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black text and a white card&#10;&#10;Description automatically generated with medium confidence">
            <a:extLst>
              <a:ext uri="{FF2B5EF4-FFF2-40B4-BE49-F238E27FC236}">
                <a16:creationId xmlns:a16="http://schemas.microsoft.com/office/drawing/2014/main" id="{9C7D64E6-9270-8E8E-BD2B-12C811E4DE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2425420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blue sign with black text&#10;&#10;Description automatically generated">
            <a:extLst>
              <a:ext uri="{FF2B5EF4-FFF2-40B4-BE49-F238E27FC236}">
                <a16:creationId xmlns:a16="http://schemas.microsoft.com/office/drawing/2014/main" id="{C621AF3F-DC29-5EE6-00EF-27D0151290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8560100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card with a bus and text&#10;&#10;Description automatically generated">
            <a:extLst>
              <a:ext uri="{FF2B5EF4-FFF2-40B4-BE49-F238E27FC236}">
                <a16:creationId xmlns:a16="http://schemas.microsoft.com/office/drawing/2014/main" id="{B0153025-94F6-02A7-85F3-1DB879227A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17073289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diagram of a child's education&#10;&#10;Description automatically generated with medium confidence">
            <a:extLst>
              <a:ext uri="{FF2B5EF4-FFF2-40B4-BE49-F238E27FC236}">
                <a16:creationId xmlns:a16="http://schemas.microsoft.com/office/drawing/2014/main" id="{0D35E519-A465-84DE-1314-3FAEEF6348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32152445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footprints with a heart on it&#10;&#10;Description automatically generated">
            <a:extLst>
              <a:ext uri="{FF2B5EF4-FFF2-40B4-BE49-F238E27FC236}">
                <a16:creationId xmlns:a16="http://schemas.microsoft.com/office/drawing/2014/main" id="{D6CE95F0-6FF7-8C70-DF64-9E70BE3311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16564971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blue brochure with text&#10;&#10;Description automatically generated">
            <a:extLst>
              <a:ext uri="{FF2B5EF4-FFF2-40B4-BE49-F238E27FC236}">
                <a16:creationId xmlns:a16="http://schemas.microsoft.com/office/drawing/2014/main" id="{3B751037-4111-E045-4042-E465B55DA0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22523037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text and a person holding weights&#10;&#10;Description automatically generated with medium confidence">
            <a:extLst>
              <a:ext uri="{FF2B5EF4-FFF2-40B4-BE49-F238E27FC236}">
                <a16:creationId xmlns:a16="http://schemas.microsoft.com/office/drawing/2014/main" id="{ABD6753A-A860-39BC-AA9C-09C73F4049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3267649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2A9378-6496-94AA-DEF8-1D8426F7AF00}"/>
              </a:ext>
            </a:extLst>
          </p:cNvPr>
          <p:cNvSpPr txBox="1"/>
          <p:nvPr/>
        </p:nvSpPr>
        <p:spPr>
          <a:xfrm>
            <a:off x="5740167" y="1233290"/>
            <a:ext cx="6094602" cy="369332"/>
          </a:xfrm>
          <a:prstGeom prst="rect">
            <a:avLst/>
          </a:prstGeom>
          <a:noFill/>
        </p:spPr>
        <p:txBody>
          <a:bodyPr wrap="square">
            <a:spAutoFit/>
          </a:bodyPr>
          <a:lstStyle/>
          <a:p>
            <a:endParaRPr lang="en-US" dirty="0"/>
          </a:p>
        </p:txBody>
      </p:sp>
      <p:pic>
        <p:nvPicPr>
          <p:cNvPr id="3" name="Picture 2" descr="A blue and black symbol with a heart in center&#10;&#10;Text: Our values. All members support the continued trends toward building community capacity and institutional &#10;downsizing that leads to the elimination of institutional care, segregation, and &#10;isolation for people with developmental disabilities.&#10;&#10;All people with developmental disabilities should have the supports they need to live typical lives based on inclusion and full participation.">
            <a:extLst>
              <a:ext uri="{FF2B5EF4-FFF2-40B4-BE49-F238E27FC236}">
                <a16:creationId xmlns:a16="http://schemas.microsoft.com/office/drawing/2014/main" id="{EF182A83-76D4-8FA9-C553-7038E35B76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7862238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rochure with text and images&#10;&#10;Description automatically generated">
            <a:extLst>
              <a:ext uri="{FF2B5EF4-FFF2-40B4-BE49-F238E27FC236}">
                <a16:creationId xmlns:a16="http://schemas.microsoft.com/office/drawing/2014/main" id="{1903334A-7A25-0F90-BD88-3C47C0D6F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16063996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ue and white image of 3 people holding up their arms in celebration.&#10;&#10;Text:&#10;Design, resource, and enforce inclusive learning&#10;&#10;Text: Invest in inclusionary practices and &#10;strategies to reconnect with chronically &#10;absent students. Mandate training &#10;and IEP review when isolation &#10;is used. Ensure funds for IEPs &#10;follow students into general &#10;education. Create a dashboard &#10;to monitor placement, discipline, &#10;and isolation of students with disabilities.&#10;&#10;We need to ﻿design, build, and resource what our children need.  Segregated classes, isolation, informal suspension, and out-of-district placement of complex youth need to end.  Removal is not a legal or moral strategy.&#10;">
            <a:extLst>
              <a:ext uri="{FF2B5EF4-FFF2-40B4-BE49-F238E27FC236}">
                <a16:creationId xmlns:a16="http://schemas.microsoft.com/office/drawing/2014/main" id="{8D08AAC7-417D-A04F-9D49-5B84C1389D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35052602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ith hands up&#10;&#10;Description automatically generated">
            <a:extLst>
              <a:ext uri="{FF2B5EF4-FFF2-40B4-BE49-F238E27FC236}">
                <a16:creationId xmlns:a16="http://schemas.microsoft.com/office/drawing/2014/main" id="{D3B4B97A-ABF6-B090-5B77-A7E439E338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pic>
        <p:nvPicPr>
          <p:cNvPr id="5" name="Picture 4" descr="A close-up of a website&#10;&#10;Description automatically generated">
            <a:extLst>
              <a:ext uri="{FF2B5EF4-FFF2-40B4-BE49-F238E27FC236}">
                <a16:creationId xmlns:a16="http://schemas.microsoft.com/office/drawing/2014/main" id="{D5424EB0-AF10-7F86-5E84-49D458B79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30565798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person&#10;&#10;Description automatically generated">
            <a:extLst>
              <a:ext uri="{FF2B5EF4-FFF2-40B4-BE49-F238E27FC236}">
                <a16:creationId xmlns:a16="http://schemas.microsoft.com/office/drawing/2014/main" id="{49DFE317-C22E-E025-544A-9E6221F877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
        <p:nvSpPr>
          <p:cNvPr id="4" name="TextBox 3">
            <a:extLst>
              <a:ext uri="{FF2B5EF4-FFF2-40B4-BE49-F238E27FC236}">
                <a16:creationId xmlns:a16="http://schemas.microsoft.com/office/drawing/2014/main" id="{1E534D44-655D-1C6B-7F7E-88B992EDF17B}"/>
              </a:ext>
            </a:extLst>
          </p:cNvPr>
          <p:cNvSpPr txBox="1"/>
          <p:nvPr/>
        </p:nvSpPr>
        <p:spPr>
          <a:xfrm>
            <a:off x="794209" y="5556256"/>
            <a:ext cx="8378072" cy="918457"/>
          </a:xfrm>
          <a:prstGeom prst="rect">
            <a:avLst/>
          </a:prstGeom>
          <a:noFill/>
        </p:spPr>
        <p:txBody>
          <a:bodyPr wrap="square">
            <a:spAutoFit/>
          </a:bodyPr>
          <a:lstStyle/>
          <a:p>
            <a:pPr>
              <a:lnSpc>
                <a:spcPts val="2200"/>
              </a:lnSpc>
            </a:pPr>
            <a:r>
              <a:rPr lang="en-US" sz="1400" b="0" i="0" dirty="0">
                <a:solidFill>
                  <a:srgbClr val="000000"/>
                </a:solidFill>
                <a:effectLst/>
                <a:latin typeface="Poppins" panose="00000500000000000000" pitchFamily="2" charset="0"/>
                <a:cs typeface="Poppins" panose="00000500000000000000" pitchFamily="2" charset="0"/>
              </a:rPr>
              <a:t>Advocacy Days begins at 10 a.m. on Wednesdays during the 2024 legislative session</a:t>
            </a:r>
            <a:endParaRPr lang="en-US" sz="1400" dirty="0">
              <a:solidFill>
                <a:srgbClr val="000000"/>
              </a:solidFill>
              <a:effectLst/>
              <a:latin typeface="Poppins" panose="00000500000000000000" pitchFamily="2" charset="0"/>
              <a:cs typeface="Poppins" panose="00000500000000000000" pitchFamily="2" charset="0"/>
            </a:endParaRPr>
          </a:p>
          <a:p>
            <a:pPr>
              <a:lnSpc>
                <a:spcPts val="2200"/>
              </a:lnSpc>
            </a:pPr>
            <a:r>
              <a:rPr lang="en-US" sz="1400" b="0" i="0" dirty="0">
                <a:solidFill>
                  <a:srgbClr val="000000"/>
                </a:solidFill>
                <a:effectLst/>
                <a:latin typeface="Poppins" panose="00000500000000000000" pitchFamily="2" charset="0"/>
                <a:cs typeface="Poppins" panose="00000500000000000000" pitchFamily="2" charset="0"/>
              </a:rPr>
              <a:t>Spanish translators will be provided</a:t>
            </a:r>
            <a:endParaRPr lang="en-US" sz="1400" dirty="0">
              <a:solidFill>
                <a:srgbClr val="000000"/>
              </a:solidFill>
              <a:effectLst/>
              <a:latin typeface="Poppins" panose="00000500000000000000" pitchFamily="2" charset="0"/>
              <a:cs typeface="Poppins" panose="00000500000000000000" pitchFamily="2" charset="0"/>
            </a:endParaRPr>
          </a:p>
          <a:p>
            <a:pPr>
              <a:lnSpc>
                <a:spcPts val="2200"/>
              </a:lnSpc>
            </a:pPr>
            <a:r>
              <a:rPr lang="en-US" sz="1400" b="0" i="0" dirty="0">
                <a:solidFill>
                  <a:srgbClr val="000000"/>
                </a:solidFill>
                <a:effectLst/>
                <a:latin typeface="Poppins" panose="00000500000000000000" pitchFamily="2" charset="0"/>
                <a:cs typeface="Poppins" panose="00000500000000000000" pitchFamily="2" charset="0"/>
              </a:rPr>
              <a:t>Contact </a:t>
            </a:r>
            <a:r>
              <a:rPr lang="en-US" sz="1400" b="0" i="0" dirty="0">
                <a:solidFill>
                  <a:srgbClr val="000000"/>
                </a:solidFill>
                <a:effectLst/>
                <a:latin typeface="Poppins" panose="00000500000000000000" pitchFamily="2" charset="0"/>
                <a:cs typeface="Poppins" panose="00000500000000000000" pitchFamily="2" charset="0"/>
                <a:hlinkClick r:id="rId4"/>
              </a:rPr>
              <a:t>Bean@arcwa.org</a:t>
            </a:r>
            <a:r>
              <a:rPr lang="en-US" sz="1400" b="0" i="0" dirty="0">
                <a:solidFill>
                  <a:srgbClr val="000000"/>
                </a:solidFill>
                <a:effectLst/>
                <a:latin typeface="Poppins" panose="00000500000000000000" pitchFamily="2" charset="0"/>
                <a:cs typeface="Poppins" panose="00000500000000000000" pitchFamily="2" charset="0"/>
              </a:rPr>
              <a:t> to request other languages or accommodations</a:t>
            </a:r>
            <a:endParaRPr lang="en-US" sz="1400" dirty="0">
              <a:solidFill>
                <a:srgbClr val="000000"/>
              </a:solidFill>
              <a:effectLst/>
              <a:latin typeface="Poppins" panose="00000500000000000000" pitchFamily="2" charset="0"/>
              <a:cs typeface="Poppins" panose="00000500000000000000" pitchFamily="2" charset="0"/>
            </a:endParaRPr>
          </a:p>
        </p:txBody>
      </p:sp>
      <p:grpSp>
        <p:nvGrpSpPr>
          <p:cNvPr id="9" name="Group 8">
            <a:extLst>
              <a:ext uri="{FF2B5EF4-FFF2-40B4-BE49-F238E27FC236}">
                <a16:creationId xmlns:a16="http://schemas.microsoft.com/office/drawing/2014/main" id="{0F771C4D-8DDF-DBDB-B4D1-DF6DF29A44F8}"/>
              </a:ext>
            </a:extLst>
          </p:cNvPr>
          <p:cNvGrpSpPr/>
          <p:nvPr/>
        </p:nvGrpSpPr>
        <p:grpSpPr>
          <a:xfrm>
            <a:off x="836347" y="2299095"/>
            <a:ext cx="9231478" cy="3158813"/>
            <a:chOff x="1109725" y="2204825"/>
            <a:chExt cx="9231478" cy="3158813"/>
          </a:xfrm>
        </p:grpSpPr>
        <p:sp>
          <p:nvSpPr>
            <p:cNvPr id="5" name="TextBox 4">
              <a:extLst>
                <a:ext uri="{FF2B5EF4-FFF2-40B4-BE49-F238E27FC236}">
                  <a16:creationId xmlns:a16="http://schemas.microsoft.com/office/drawing/2014/main" id="{E46D6BB0-9508-9607-B199-B95919BE2F10}"/>
                </a:ext>
              </a:extLst>
            </p:cNvPr>
            <p:cNvSpPr txBox="1"/>
            <p:nvPr/>
          </p:nvSpPr>
          <p:spPr>
            <a:xfrm>
              <a:off x="1109725" y="2204825"/>
              <a:ext cx="1385740" cy="2814104"/>
            </a:xfrm>
            <a:prstGeom prst="rect">
              <a:avLst/>
            </a:prstGeom>
            <a:noFill/>
          </p:spPr>
          <p:txBody>
            <a:bodyPr wrap="square" rtlCol="0">
              <a:spAutoFit/>
            </a:bodyPr>
            <a:lstStyle/>
            <a:p>
              <a:pPr>
                <a:lnSpc>
                  <a:spcPct val="160000"/>
                </a:lnSpc>
              </a:pPr>
              <a:r>
                <a:rPr lang="en-US" sz="1400" b="0" i="0" dirty="0">
                  <a:solidFill>
                    <a:srgbClr val="000000"/>
                  </a:solidFill>
                  <a:effectLst/>
                  <a:latin typeface="Poppins" panose="00000500000000000000" pitchFamily="2" charset="0"/>
                  <a:cs typeface="Poppins" panose="00000500000000000000" pitchFamily="2" charset="0"/>
                </a:rPr>
                <a:t>January 10</a:t>
              </a:r>
              <a:endParaRPr lang="en-US" sz="1400" dirty="0">
                <a:solidFill>
                  <a:srgbClr val="000000"/>
                </a:solidFill>
                <a:effectLst/>
                <a:latin typeface="Poppins" panose="00000500000000000000" pitchFamily="2" charset="0"/>
                <a:cs typeface="Poppins" panose="00000500000000000000" pitchFamily="2" charset="0"/>
              </a:endParaRPr>
            </a:p>
            <a:p>
              <a:pPr>
                <a:lnSpc>
                  <a:spcPct val="160000"/>
                </a:lnSpc>
              </a:pPr>
              <a:r>
                <a:rPr lang="en-US" sz="1400" b="0" i="0" dirty="0">
                  <a:solidFill>
                    <a:srgbClr val="000000"/>
                  </a:solidFill>
                  <a:effectLst/>
                  <a:latin typeface="Poppins" panose="00000500000000000000" pitchFamily="2" charset="0"/>
                  <a:cs typeface="Poppins" panose="00000500000000000000" pitchFamily="2" charset="0"/>
                </a:rPr>
                <a:t>January 17</a:t>
              </a:r>
              <a:endParaRPr lang="en-US" sz="1400" dirty="0">
                <a:solidFill>
                  <a:srgbClr val="000000"/>
                </a:solidFill>
                <a:effectLst/>
                <a:latin typeface="Poppins" panose="00000500000000000000" pitchFamily="2" charset="0"/>
                <a:cs typeface="Poppins" panose="00000500000000000000" pitchFamily="2" charset="0"/>
              </a:endParaRPr>
            </a:p>
            <a:p>
              <a:pPr>
                <a:lnSpc>
                  <a:spcPct val="160000"/>
                </a:lnSpc>
              </a:pPr>
              <a:r>
                <a:rPr lang="en-US" sz="1400" b="0" i="0" dirty="0">
                  <a:solidFill>
                    <a:srgbClr val="000000"/>
                  </a:solidFill>
                  <a:effectLst/>
                  <a:latin typeface="Poppins" panose="00000500000000000000" pitchFamily="2" charset="0"/>
                  <a:cs typeface="Poppins" panose="00000500000000000000" pitchFamily="2" charset="0"/>
                </a:rPr>
                <a:t>January 24</a:t>
              </a:r>
              <a:endParaRPr lang="en-US" sz="1400" dirty="0">
                <a:solidFill>
                  <a:srgbClr val="000000"/>
                </a:solidFill>
                <a:effectLst/>
                <a:latin typeface="Poppins" panose="00000500000000000000" pitchFamily="2" charset="0"/>
                <a:cs typeface="Poppins" panose="00000500000000000000" pitchFamily="2" charset="0"/>
              </a:endParaRPr>
            </a:p>
            <a:p>
              <a:pPr>
                <a:lnSpc>
                  <a:spcPct val="160000"/>
                </a:lnSpc>
              </a:pPr>
              <a:r>
                <a:rPr lang="en-US" sz="1400" b="0" i="0" dirty="0">
                  <a:solidFill>
                    <a:srgbClr val="000000"/>
                  </a:solidFill>
                  <a:effectLst/>
                  <a:latin typeface="Poppins" panose="00000500000000000000" pitchFamily="2" charset="0"/>
                  <a:cs typeface="Poppins" panose="00000500000000000000" pitchFamily="2" charset="0"/>
                </a:rPr>
                <a:t>January 31</a:t>
              </a:r>
              <a:endParaRPr lang="en-US" sz="1400" dirty="0">
                <a:solidFill>
                  <a:srgbClr val="000000"/>
                </a:solidFill>
                <a:effectLst/>
                <a:latin typeface="Poppins" panose="00000500000000000000" pitchFamily="2" charset="0"/>
                <a:cs typeface="Poppins" panose="00000500000000000000" pitchFamily="2" charset="0"/>
              </a:endParaRPr>
            </a:p>
            <a:p>
              <a:pPr>
                <a:lnSpc>
                  <a:spcPct val="160000"/>
                </a:lnSpc>
              </a:pPr>
              <a:r>
                <a:rPr lang="en-US" sz="1400" b="0" i="0" dirty="0">
                  <a:solidFill>
                    <a:srgbClr val="000000"/>
                  </a:solidFill>
                  <a:effectLst/>
                  <a:latin typeface="Poppins" panose="00000500000000000000" pitchFamily="2" charset="0"/>
                  <a:cs typeface="Poppins" panose="00000500000000000000" pitchFamily="2" charset="0"/>
                </a:rPr>
                <a:t>February 7</a:t>
              </a:r>
              <a:endParaRPr lang="en-US" sz="1400" dirty="0">
                <a:solidFill>
                  <a:srgbClr val="000000"/>
                </a:solidFill>
                <a:effectLst/>
                <a:latin typeface="Poppins" panose="00000500000000000000" pitchFamily="2" charset="0"/>
                <a:cs typeface="Poppins" panose="00000500000000000000" pitchFamily="2" charset="0"/>
              </a:endParaRPr>
            </a:p>
            <a:p>
              <a:pPr>
                <a:lnSpc>
                  <a:spcPct val="160000"/>
                </a:lnSpc>
              </a:pPr>
              <a:r>
                <a:rPr lang="en-US" sz="1400" b="0" i="0" dirty="0">
                  <a:solidFill>
                    <a:srgbClr val="000000"/>
                  </a:solidFill>
                  <a:effectLst/>
                  <a:latin typeface="Poppins" panose="00000500000000000000" pitchFamily="2" charset="0"/>
                  <a:cs typeface="Poppins" panose="00000500000000000000" pitchFamily="2" charset="0"/>
                </a:rPr>
                <a:t>February 14</a:t>
              </a:r>
              <a:endParaRPr lang="en-US" sz="1400" dirty="0">
                <a:solidFill>
                  <a:srgbClr val="000000"/>
                </a:solidFill>
                <a:effectLst/>
                <a:latin typeface="Poppins" panose="00000500000000000000" pitchFamily="2" charset="0"/>
                <a:cs typeface="Poppins" panose="00000500000000000000" pitchFamily="2" charset="0"/>
              </a:endParaRPr>
            </a:p>
            <a:p>
              <a:pPr>
                <a:lnSpc>
                  <a:spcPct val="160000"/>
                </a:lnSpc>
              </a:pPr>
              <a:r>
                <a:rPr lang="en-US" sz="1400" b="0" i="0" dirty="0">
                  <a:solidFill>
                    <a:srgbClr val="000000"/>
                  </a:solidFill>
                  <a:effectLst/>
                  <a:latin typeface="Poppins" panose="00000500000000000000" pitchFamily="2" charset="0"/>
                  <a:cs typeface="Poppins" panose="00000500000000000000" pitchFamily="2" charset="0"/>
                </a:rPr>
                <a:t>February 21</a:t>
              </a:r>
              <a:endParaRPr lang="en-US" sz="1400" dirty="0">
                <a:solidFill>
                  <a:srgbClr val="000000"/>
                </a:solidFill>
                <a:effectLst/>
                <a:latin typeface="Poppins" panose="00000500000000000000" pitchFamily="2" charset="0"/>
                <a:cs typeface="Poppins" panose="00000500000000000000" pitchFamily="2" charset="0"/>
              </a:endParaRPr>
            </a:p>
            <a:p>
              <a:pPr>
                <a:lnSpc>
                  <a:spcPct val="160000"/>
                </a:lnSpc>
              </a:pPr>
              <a:r>
                <a:rPr lang="en-US" sz="1400" b="0" i="0" dirty="0">
                  <a:solidFill>
                    <a:srgbClr val="000000"/>
                  </a:solidFill>
                  <a:effectLst/>
                  <a:latin typeface="Poppins" panose="00000500000000000000" pitchFamily="2" charset="0"/>
                  <a:cs typeface="Poppins" panose="00000500000000000000" pitchFamily="2" charset="0"/>
                </a:rPr>
                <a:t>February 28</a:t>
              </a:r>
              <a:endParaRPr lang="en-US" sz="1400" dirty="0">
                <a:solidFill>
                  <a:srgbClr val="000000"/>
                </a:solidFill>
                <a:effectLst/>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832C3533-FA6D-3AFE-4E94-DBB9D7F720D8}"/>
                </a:ext>
              </a:extLst>
            </p:cNvPr>
            <p:cNvSpPr txBox="1"/>
            <p:nvPr/>
          </p:nvSpPr>
          <p:spPr>
            <a:xfrm>
              <a:off x="2318993" y="2204825"/>
              <a:ext cx="8022210" cy="3158813"/>
            </a:xfrm>
            <a:prstGeom prst="rect">
              <a:avLst/>
            </a:prstGeom>
            <a:noFill/>
          </p:spPr>
          <p:txBody>
            <a:bodyPr wrap="square" rtlCol="0">
              <a:spAutoFit/>
            </a:bodyPr>
            <a:lstStyle/>
            <a:p>
              <a:pPr>
                <a:lnSpc>
                  <a:spcPct val="160000"/>
                </a:lnSpc>
              </a:pPr>
              <a:r>
                <a:rPr lang="en-US" sz="1400" b="0" i="0" dirty="0">
                  <a:solidFill>
                    <a:srgbClr val="484847"/>
                  </a:solidFill>
                  <a:effectLst/>
                  <a:latin typeface="Poppins" panose="00000500000000000000" pitchFamily="2" charset="0"/>
                  <a:cs typeface="Poppins" panose="00000500000000000000" pitchFamily="2" charset="0"/>
                  <a:hlinkClick r:id="rId5"/>
                </a:rPr>
                <a:t>What Are Our Rights and How Do We Advocate?</a:t>
              </a:r>
              <a:endParaRPr lang="en-US" sz="1400" dirty="0">
                <a:solidFill>
                  <a:srgbClr val="484847"/>
                </a:solidFill>
                <a:effectLst/>
                <a:latin typeface="Poppins" panose="00000500000000000000" pitchFamily="2" charset="0"/>
                <a:cs typeface="Poppins" panose="00000500000000000000" pitchFamily="2" charset="0"/>
              </a:endParaRPr>
            </a:p>
            <a:p>
              <a:pPr>
                <a:lnSpc>
                  <a:spcPct val="160000"/>
                </a:lnSpc>
              </a:pPr>
              <a:r>
                <a:rPr lang="en-US" sz="1400" b="0" i="0" dirty="0">
                  <a:solidFill>
                    <a:srgbClr val="484847"/>
                  </a:solidFill>
                  <a:effectLst/>
                  <a:latin typeface="Poppins" panose="00000500000000000000" pitchFamily="2" charset="0"/>
                  <a:cs typeface="Poppins" panose="00000500000000000000" pitchFamily="2" charset="0"/>
                  <a:hlinkClick r:id="rId6"/>
                </a:rPr>
                <a:t>What Do People Need to Live in their Community?</a:t>
              </a:r>
              <a:endParaRPr lang="en-US" sz="1400" dirty="0">
                <a:solidFill>
                  <a:srgbClr val="484847"/>
                </a:solidFill>
                <a:effectLst/>
                <a:latin typeface="Poppins" panose="00000500000000000000" pitchFamily="2" charset="0"/>
                <a:cs typeface="Poppins" panose="00000500000000000000" pitchFamily="2" charset="0"/>
              </a:endParaRPr>
            </a:p>
            <a:p>
              <a:pPr>
                <a:lnSpc>
                  <a:spcPct val="160000"/>
                </a:lnSpc>
              </a:pPr>
              <a:r>
                <a:rPr lang="en-US" sz="1400" b="0" i="0" dirty="0">
                  <a:solidFill>
                    <a:srgbClr val="484847"/>
                  </a:solidFill>
                  <a:effectLst/>
                  <a:latin typeface="Poppins" panose="00000500000000000000" pitchFamily="2" charset="0"/>
                  <a:cs typeface="Poppins" panose="00000500000000000000" pitchFamily="2" charset="0"/>
                  <a:hlinkClick r:id="rId7"/>
                </a:rPr>
                <a:t>How Do We Create Safe, Affordable Places to Live?</a:t>
              </a:r>
              <a:endParaRPr lang="en-US" sz="1400" dirty="0">
                <a:solidFill>
                  <a:srgbClr val="484847"/>
                </a:solidFill>
                <a:effectLst/>
                <a:latin typeface="Poppins" panose="00000500000000000000" pitchFamily="2" charset="0"/>
                <a:cs typeface="Poppins" panose="00000500000000000000" pitchFamily="2" charset="0"/>
              </a:endParaRPr>
            </a:p>
            <a:p>
              <a:pPr>
                <a:lnSpc>
                  <a:spcPct val="160000"/>
                </a:lnSpc>
              </a:pPr>
              <a:r>
                <a:rPr lang="en-US" sz="1400" b="0" i="0" dirty="0">
                  <a:solidFill>
                    <a:srgbClr val="484847"/>
                  </a:solidFill>
                  <a:effectLst/>
                  <a:latin typeface="Poppins" panose="00000500000000000000" pitchFamily="2" charset="0"/>
                  <a:cs typeface="Poppins" panose="00000500000000000000" pitchFamily="2" charset="0"/>
                  <a:hlinkClick r:id="rId8"/>
                </a:rPr>
                <a:t>How Do We Support Families to Support their Loved Ones?</a:t>
              </a:r>
              <a:endParaRPr lang="en-US" sz="1400" dirty="0">
                <a:solidFill>
                  <a:srgbClr val="484847"/>
                </a:solidFill>
                <a:effectLst/>
                <a:latin typeface="Poppins" panose="00000500000000000000" pitchFamily="2" charset="0"/>
                <a:cs typeface="Poppins" panose="00000500000000000000" pitchFamily="2" charset="0"/>
              </a:endParaRPr>
            </a:p>
            <a:p>
              <a:pPr>
                <a:lnSpc>
                  <a:spcPct val="160000"/>
                </a:lnSpc>
              </a:pPr>
              <a:r>
                <a:rPr lang="en-US" sz="1400" b="0" i="0" dirty="0">
                  <a:solidFill>
                    <a:srgbClr val="484847"/>
                  </a:solidFill>
                  <a:effectLst/>
                  <a:latin typeface="Poppins" panose="00000500000000000000" pitchFamily="2" charset="0"/>
                  <a:cs typeface="Poppins" panose="00000500000000000000" pitchFamily="2" charset="0"/>
                  <a:hlinkClick r:id="rId9"/>
                </a:rPr>
                <a:t>What is Needed to Ensure Every Student has an Inclusive </a:t>
              </a:r>
              <a:r>
                <a:rPr lang="en-US" sz="1400" b="0" i="0" dirty="0" err="1">
                  <a:solidFill>
                    <a:srgbClr val="484847"/>
                  </a:solidFill>
                  <a:effectLst/>
                  <a:latin typeface="Poppins" panose="00000500000000000000" pitchFamily="2" charset="0"/>
                  <a:cs typeface="Poppins" panose="00000500000000000000" pitchFamily="2" charset="0"/>
                  <a:hlinkClick r:id="rId9"/>
                </a:rPr>
                <a:t>Educatiion</a:t>
              </a:r>
              <a:r>
                <a:rPr lang="en-US" sz="1400" b="0" i="0" dirty="0">
                  <a:solidFill>
                    <a:srgbClr val="484847"/>
                  </a:solidFill>
                  <a:effectLst/>
                  <a:latin typeface="Poppins" panose="00000500000000000000" pitchFamily="2" charset="0"/>
                  <a:cs typeface="Poppins" panose="00000500000000000000" pitchFamily="2" charset="0"/>
                  <a:hlinkClick r:id="rId9"/>
                </a:rPr>
                <a:t>?</a:t>
              </a:r>
              <a:endParaRPr lang="en-US" sz="1400" dirty="0">
                <a:solidFill>
                  <a:srgbClr val="484847"/>
                </a:solidFill>
                <a:effectLst/>
                <a:latin typeface="Poppins" panose="00000500000000000000" pitchFamily="2" charset="0"/>
                <a:cs typeface="Poppins" panose="00000500000000000000" pitchFamily="2" charset="0"/>
              </a:endParaRPr>
            </a:p>
            <a:p>
              <a:pPr>
                <a:lnSpc>
                  <a:spcPct val="160000"/>
                </a:lnSpc>
              </a:pPr>
              <a:r>
                <a:rPr lang="en-US" sz="1400" b="0" i="0" dirty="0">
                  <a:solidFill>
                    <a:srgbClr val="484847"/>
                  </a:solidFill>
                  <a:effectLst/>
                  <a:latin typeface="Poppins" panose="00000500000000000000" pitchFamily="2" charset="0"/>
                  <a:cs typeface="Poppins" panose="00000500000000000000" pitchFamily="2" charset="0"/>
                  <a:hlinkClick r:id="rId10"/>
                </a:rPr>
                <a:t>Engaging in Our Communities – How Do We Make Our Communities Welcoming?</a:t>
              </a:r>
              <a:endParaRPr lang="en-US" sz="1400" dirty="0">
                <a:solidFill>
                  <a:srgbClr val="484847"/>
                </a:solidFill>
                <a:effectLst/>
                <a:latin typeface="Poppins" panose="00000500000000000000" pitchFamily="2" charset="0"/>
                <a:cs typeface="Poppins" panose="00000500000000000000" pitchFamily="2" charset="0"/>
              </a:endParaRPr>
            </a:p>
            <a:p>
              <a:pPr>
                <a:lnSpc>
                  <a:spcPct val="160000"/>
                </a:lnSpc>
              </a:pPr>
              <a:r>
                <a:rPr lang="en-US" sz="1400" b="0" i="0" dirty="0">
                  <a:solidFill>
                    <a:srgbClr val="484847"/>
                  </a:solidFill>
                  <a:effectLst/>
                  <a:latin typeface="Poppins" panose="00000500000000000000" pitchFamily="2" charset="0"/>
                  <a:cs typeface="Poppins" panose="00000500000000000000" pitchFamily="2" charset="0"/>
                  <a:hlinkClick r:id="rId11"/>
                </a:rPr>
                <a:t>Why are so Many People in Crisis?</a:t>
              </a:r>
              <a:endParaRPr lang="en-US" sz="1400" dirty="0">
                <a:solidFill>
                  <a:srgbClr val="484847"/>
                </a:solidFill>
                <a:effectLst/>
                <a:latin typeface="Poppins" panose="00000500000000000000" pitchFamily="2" charset="0"/>
                <a:cs typeface="Poppins" panose="00000500000000000000" pitchFamily="2" charset="0"/>
              </a:endParaRPr>
            </a:p>
            <a:p>
              <a:pPr>
                <a:lnSpc>
                  <a:spcPct val="160000"/>
                </a:lnSpc>
              </a:pPr>
              <a:r>
                <a:rPr lang="en-US" sz="1400" b="0" i="0" dirty="0">
                  <a:solidFill>
                    <a:srgbClr val="484847"/>
                  </a:solidFill>
                  <a:effectLst/>
                  <a:latin typeface="Poppins" panose="00000500000000000000" pitchFamily="2" charset="0"/>
                  <a:cs typeface="Poppins" panose="00000500000000000000" pitchFamily="2" charset="0"/>
                  <a:hlinkClick r:id="rId12"/>
                </a:rPr>
                <a:t>What Can You Do Now?</a:t>
              </a:r>
              <a:endParaRPr lang="en-US" sz="1400" dirty="0">
                <a:solidFill>
                  <a:srgbClr val="484847"/>
                </a:solidFill>
                <a:effectLst/>
                <a:latin typeface="Poppins" panose="00000500000000000000" pitchFamily="2" charset="0"/>
                <a:cs typeface="Poppins" panose="00000500000000000000" pitchFamily="2" charset="0"/>
              </a:endParaRPr>
            </a:p>
            <a:p>
              <a:pPr>
                <a:lnSpc>
                  <a:spcPct val="160000"/>
                </a:lnSpc>
              </a:pPr>
              <a:endParaRPr lang="en-US" sz="1400" dirty="0">
                <a:latin typeface="Poppins" panose="00000500000000000000" pitchFamily="2" charset="0"/>
                <a:cs typeface="Poppins" panose="00000500000000000000" pitchFamily="2" charset="0"/>
              </a:endParaRPr>
            </a:p>
          </p:txBody>
        </p:sp>
      </p:grpSp>
    </p:spTree>
    <p:extLst>
      <p:ext uri="{BB962C8B-B14F-4D97-AF65-F5344CB8AC3E}">
        <p14:creationId xmlns:p14="http://schemas.microsoft.com/office/powerpoint/2010/main" val="111579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cronyms you might hear.&#10;DDA – short for Developmental Disability Administration. The DDA is part of the Department of Social and Health Services&#10;DSHS – short for Department of Social and Health Services; DSHS administers Medicaid long-term services and support&#10;DD Ombuds – The Developmental Disabilities Ombuds. They investigate and advocate.&#10;DCYF – short for Department of Children, Youth, and Families. DCYF oversees early learning, foster care, and more. &#10;DCYF – short for Department of Children, Youth, and Families. DCYF oversees early learning, foster care, and more. &#10;OSPI – Office of the Superintendent of Public Education. OSPI oversees our K-12 school system&#10;&#10;DD – Developmental Disabilities&#10;&#10;IDD – Intellectual and developmental disabilities&#10;&#10;ESIT – Early Supports for Infants and Toddlers">
            <a:extLst>
              <a:ext uri="{FF2B5EF4-FFF2-40B4-BE49-F238E27FC236}">
                <a16:creationId xmlns:a16="http://schemas.microsoft.com/office/drawing/2014/main" id="{61F1BFBF-3F21-89BD-E787-95BB78270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1635554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otepad with a pencil and a checklist&#10;&#10;Text: Today's agenda&#10;Survey results: We will look at the top issues.&#10;Review the issues: We are going to learn what members are working on to improve services and support for people with disabilities.&#10;There will be more opportunities! &#10;We will learn more about these ideas during advocacy days.&#10;&#10;There are a lot of issue papers!&#10;We want to give all presenters time to share.&#10;If you have questions, you can always ask the presenter later.&#10;">
            <a:extLst>
              <a:ext uri="{FF2B5EF4-FFF2-40B4-BE49-F238E27FC236}">
                <a16:creationId xmlns:a16="http://schemas.microsoft.com/office/drawing/2014/main" id="{730C8031-65E6-EE69-F11A-3F42627A11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1321357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hat are you worried about?&#10;“Crisis. The lack and more often absence of services that would prevent the crisis from happening; lack of services in full crisis; and lack of services following a crisis.”&#10;&#10;“Finances; managing to get the care needed and not loose housing or pay for food.” &#10;&#10;“Feeling like I don’t understand legal situations and how to advocate for myself.” &#10;&#10;“Lack of opportunities to work/socialize for a nonverbal, &#10;vulnerable adult.” &#10;&#10;“Housing - having options and support.”&#10;&#10;In an open-ended question,  most people said  they worried about access to support. &#10;“What happens when my grandma dies?”&#10;">
            <a:extLst>
              <a:ext uri="{FF2B5EF4-FFF2-40B4-BE49-F238E27FC236}">
                <a16:creationId xmlns:a16="http://schemas.microsoft.com/office/drawing/2014/main" id="{AB1A73CD-2A3C-62D6-8406-D188DF206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2118986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Text: What concerns you most?&#10;“Crisis. The lack and more often absence of services that would prevent the crisis from happening; lack of services in full crisis; and lack of services following a crisis.”&#10;“Finances; managing to get the care needed and not loose housing or pay for food.” &#10;“Feeling like I don’t understand legal situations and how to advocate for myself.” &#10;“Lack of opportunities to work/socialize for a nonverbal, vulnerable adult.” &#10;“Housing - having options and support.”&#10;&#10;">
            <a:extLst>
              <a:ext uri="{FF2B5EF4-FFF2-40B4-BE49-F238E27FC236}">
                <a16:creationId xmlns:a16="http://schemas.microsoft.com/office/drawing/2014/main" id="{A078C745-4402-D2D3-C201-5413D49A7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pic>
        <p:nvPicPr>
          <p:cNvPr id="19" name="Picture 18" descr="Text: Worried about/subgroups&#10;People who have a disability&#10;1. Disability equity&#10;2. Access to support&#10;3. Housing&#10;&#10;Black, indigenous, people of color&#10;1. Access to support&#10;2. Disability equity&#10;3. Health care&#10;&#10;All respondents&#10;1. Access to support&#10;2. Workforce&#10;3. Disability equity&#10;4. Housing&#10;5. Caregiver/family support&#10;6. Health care &amp; mental health care&#10;7. Education">
            <a:extLst>
              <a:ext uri="{FF2B5EF4-FFF2-40B4-BE49-F238E27FC236}">
                <a16:creationId xmlns:a16="http://schemas.microsoft.com/office/drawing/2014/main" id="{206FBE2F-6693-1467-3CE1-01FDF39B6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2788316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9b8b8c88-2931-442a-9176-ed1e31b7682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6E22F953632744B89363D4D1389BB88" ma:contentTypeVersion="17" ma:contentTypeDescription="Create a new document." ma:contentTypeScope="" ma:versionID="5a6c775ef89b1579cca8e2edbca1779a">
  <xsd:schema xmlns:xsd="http://www.w3.org/2001/XMLSchema" xmlns:xs="http://www.w3.org/2001/XMLSchema" xmlns:p="http://schemas.microsoft.com/office/2006/metadata/properties" xmlns:ns3="f7cf5430-3ce8-4817-b980-aa098421954f" xmlns:ns4="9b8b8c88-2931-442a-9176-ed1e31b76824" targetNamespace="http://schemas.microsoft.com/office/2006/metadata/properties" ma:root="true" ma:fieldsID="2fdb5ceb0daef3a4dbd10d6132bf9357" ns3:_="" ns4:_="">
    <xsd:import namespace="f7cf5430-3ce8-4817-b980-aa098421954f"/>
    <xsd:import namespace="9b8b8c88-2931-442a-9176-ed1e31b7682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AutoKeyPoints" minOccurs="0"/>
                <xsd:element ref="ns4:MediaServiceKeyPoints" minOccurs="0"/>
                <xsd:element ref="ns4:MediaServiceGenerationTime" minOccurs="0"/>
                <xsd:element ref="ns4:MediaServiceEventHashCode" minOccurs="0"/>
                <xsd:element ref="ns4:MediaServiceLocation" minOccurs="0"/>
                <xsd:element ref="ns4:_activity" minOccurs="0"/>
                <xsd:element ref="ns4:MediaServiceObjectDetectorVersions" minOccurs="0"/>
                <xsd:element ref="ns4:MediaServiceSystemTag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cf5430-3ce8-4817-b980-aa098421954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8b8c88-2931-442a-9176-ed1e31b76824"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9E93AD-B5AA-4E2E-9397-03D9E69C3144}">
  <ds:schemaRefs>
    <ds:schemaRef ds:uri="http://purl.org/dc/elements/1.1/"/>
    <ds:schemaRef ds:uri="http://schemas.microsoft.com/office/2006/metadata/properties"/>
    <ds:schemaRef ds:uri="http://schemas.microsoft.com/office/2006/documentManagement/types"/>
    <ds:schemaRef ds:uri="http://purl.org/dc/terms/"/>
    <ds:schemaRef ds:uri="9b8b8c88-2931-442a-9176-ed1e31b76824"/>
    <ds:schemaRef ds:uri="http://purl.org/dc/dcmitype/"/>
    <ds:schemaRef ds:uri="http://schemas.microsoft.com/office/infopath/2007/PartnerControls"/>
    <ds:schemaRef ds:uri="http://schemas.openxmlformats.org/package/2006/metadata/core-properties"/>
    <ds:schemaRef ds:uri="f7cf5430-3ce8-4817-b980-aa098421954f"/>
    <ds:schemaRef ds:uri="http://www.w3.org/XML/1998/namespace"/>
  </ds:schemaRefs>
</ds:datastoreItem>
</file>

<file path=customXml/itemProps2.xml><?xml version="1.0" encoding="utf-8"?>
<ds:datastoreItem xmlns:ds="http://schemas.openxmlformats.org/officeDocument/2006/customXml" ds:itemID="{26A4B07A-2D0E-40A2-B045-E1DCB7AD3D75}">
  <ds:schemaRefs>
    <ds:schemaRef ds:uri="http://schemas.microsoft.com/sharepoint/v3/contenttype/forms"/>
  </ds:schemaRefs>
</ds:datastoreItem>
</file>

<file path=customXml/itemProps3.xml><?xml version="1.0" encoding="utf-8"?>
<ds:datastoreItem xmlns:ds="http://schemas.openxmlformats.org/officeDocument/2006/customXml" ds:itemID="{CF82E388-B1A9-4B5B-A42B-90D61C4CCC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cf5430-3ce8-4817-b980-aa098421954f"/>
    <ds:schemaRef ds:uri="9b8b8c88-2931-442a-9176-ed1e31b768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3621</TotalTime>
  <Words>583</Words>
  <Application>Microsoft Office PowerPoint</Application>
  <PresentationFormat>Widescreen</PresentationFormat>
  <Paragraphs>62</Paragraphs>
  <Slides>53</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Calibri</vt:lpstr>
      <vt:lpstr>Calibri Light</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Ramona Hattendorf</dc:creator>
  <cp:lastModifiedBy>Ramona Hattendorf</cp:lastModifiedBy>
  <cp:revision>15</cp:revision>
  <dcterms:created xsi:type="dcterms:W3CDTF">2023-12-01T02:22:15Z</dcterms:created>
  <dcterms:modified xsi:type="dcterms:W3CDTF">2023-12-06T02:08:01Z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0x010100C6E22F953632744B89363D4D1389BB88</vt:lpwstr>
  </property>
</Properties>
</file>